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Bebas Neue" panose="020B0606020202050201" pitchFamily="34" charset="0"/>
      <p:regular r:id="rId29"/>
    </p:embeddedFont>
    <p:embeddedFont>
      <p:font typeface="Bebas Neue Bold" panose="020B0604020202020204" charset="0"/>
      <p:regular r:id="rId30"/>
    </p:embeddedFont>
    <p:embeddedFont>
      <p:font typeface="Poppins Bold" panose="020B0604020202020204" charset="0"/>
      <p:regular r:id="rId31"/>
    </p:embeddedFont>
    <p:embeddedFont>
      <p:font typeface="Poppins Light" panose="00000400000000000000" pitchFamily="2" charset="0"/>
      <p:regular r:id="rId32"/>
    </p:embeddedFont>
    <p:embeddedFont>
      <p:font typeface="Poppins Light Bold" panose="020B0604020202020204" charset="0"/>
      <p:regular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37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530220"/>
            <a:chOff x="0" y="0"/>
            <a:chExt cx="5170731" cy="7153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70731" cy="715392"/>
            </a:xfrm>
            <a:custGeom>
              <a:avLst/>
              <a:gdLst/>
              <a:ahLst/>
              <a:cxnLst/>
              <a:rect l="l" t="t" r="r" b="b"/>
              <a:pathLst>
                <a:path w="5170731" h="715392">
                  <a:moveTo>
                    <a:pt x="0" y="0"/>
                  </a:moveTo>
                  <a:lnTo>
                    <a:pt x="5170731" y="0"/>
                  </a:lnTo>
                  <a:lnTo>
                    <a:pt x="5170731" y="715392"/>
                  </a:lnTo>
                  <a:lnTo>
                    <a:pt x="0" y="71539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507619" y="1265110"/>
            <a:ext cx="3272763" cy="876314"/>
          </a:xfrm>
          <a:custGeom>
            <a:avLst/>
            <a:gdLst/>
            <a:ahLst/>
            <a:cxnLst/>
            <a:rect l="l" t="t" r="r" b="b"/>
            <a:pathLst>
              <a:path w="3272763" h="876314">
                <a:moveTo>
                  <a:pt x="0" y="0"/>
                </a:moveTo>
                <a:lnTo>
                  <a:pt x="3272762" y="0"/>
                </a:lnTo>
                <a:lnTo>
                  <a:pt x="3272762" y="876313"/>
                </a:lnTo>
                <a:lnTo>
                  <a:pt x="0" y="8763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15813" y="6427728"/>
            <a:ext cx="14477318" cy="1301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9600" spc="-192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5813" y="7719318"/>
            <a:ext cx="16230600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9"/>
              </a:lnSpc>
            </a:pPr>
            <a:r>
              <a:rPr lang="en-US" sz="4299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jANEIRO A DEZEMBRO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217" y="530601"/>
            <a:ext cx="10817834" cy="114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5"/>
              </a:lnSpc>
              <a:spcBef>
                <a:spcPct val="0"/>
              </a:spcBef>
            </a:pPr>
            <a:r>
              <a:rPr lang="en-US" sz="7050" spc="-211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83047" y="8854651"/>
            <a:ext cx="9000891" cy="394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8"/>
              </a:lnSpc>
              <a:spcBef>
                <a:spcPct val="0"/>
              </a:spcBef>
            </a:pPr>
            <a:r>
              <a:rPr lang="en-US" sz="232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FATURAMENTO PER CAPITA      PRODUTIVIDADE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3217" y="1622158"/>
            <a:ext cx="12575944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DOW - EFICIENCIA E PRODUTIVIDADE - Janeiro a Dezembro / 24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38" y="2368779"/>
            <a:ext cx="8875193" cy="727309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770805" y="2616846"/>
            <a:ext cx="8796713" cy="7119864"/>
            <a:chOff x="0" y="0"/>
            <a:chExt cx="11728951" cy="9493152"/>
          </a:xfrm>
        </p:grpSpPr>
        <p:sp>
          <p:nvSpPr>
            <p:cNvPr id="7" name="TextBox 7"/>
            <p:cNvSpPr txBox="1"/>
            <p:nvPr/>
          </p:nvSpPr>
          <p:spPr>
            <a:xfrm>
              <a:off x="0" y="1466980"/>
              <a:ext cx="11728951" cy="802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50"/>
                </a:lnSpc>
              </a:pPr>
              <a:r>
                <a:rPr lang="en-US" sz="246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JAN: Planejado R$ 11.000,00  e Obtido R$10.142,43                                                                                                                       FEV: Planejado R$ 11.000,00  e Obtido R$8.734,11  </a:t>
              </a:r>
            </a:p>
            <a:p>
              <a:pPr algn="just">
                <a:lnSpc>
                  <a:spcPts val="3450"/>
                </a:lnSpc>
              </a:pPr>
              <a:r>
                <a:rPr lang="en-US" sz="246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MAR: Planejado R$ 11.000,00 e Obtido R$8.557,91  </a:t>
              </a:r>
            </a:p>
            <a:p>
              <a:pPr algn="just">
                <a:lnSpc>
                  <a:spcPts val="3450"/>
                </a:lnSpc>
              </a:pPr>
              <a:r>
                <a:rPr lang="en-US" sz="246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ABR: Planejado R$ 11.000,00 e Obtido R$ 10.329,59</a:t>
              </a:r>
            </a:p>
            <a:p>
              <a:pPr algn="just">
                <a:lnSpc>
                  <a:spcPts val="3450"/>
                </a:lnSpc>
              </a:pPr>
              <a:r>
                <a:rPr lang="en-US" sz="246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MAI: Planejado R$ 11.000,00 e Obtido R$12.713,47</a:t>
              </a:r>
            </a:p>
            <a:p>
              <a:pPr algn="just">
                <a:lnSpc>
                  <a:spcPts val="3450"/>
                </a:lnSpc>
              </a:pPr>
              <a:r>
                <a:rPr lang="en-US" sz="246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JUN: Planejado R$ 11.000,00 e Obtido R$11.085,72]</a:t>
              </a:r>
            </a:p>
            <a:p>
              <a:pPr algn="just">
                <a:lnSpc>
                  <a:spcPts val="3450"/>
                </a:lnSpc>
              </a:pPr>
              <a:r>
                <a:rPr lang="en-US" sz="246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JUL: Planejado R$ 11.000,00 e Obtido R$12.864,22</a:t>
              </a:r>
            </a:p>
            <a:p>
              <a:pPr algn="just">
                <a:lnSpc>
                  <a:spcPts val="3450"/>
                </a:lnSpc>
              </a:pPr>
              <a:r>
                <a:rPr lang="en-US" sz="246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AGO:  Planejado R$ 11.000,00 e Obtido R$14.729,29</a:t>
              </a:r>
            </a:p>
            <a:p>
              <a:pPr algn="just">
                <a:lnSpc>
                  <a:spcPts val="3450"/>
                </a:lnSpc>
              </a:pPr>
              <a:r>
                <a:rPr lang="en-US" sz="246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SET: Planejado R$ 11.000,00 e Obtido R$14.190,86 </a:t>
              </a:r>
            </a:p>
            <a:p>
              <a:pPr algn="just">
                <a:lnSpc>
                  <a:spcPts val="3450"/>
                </a:lnSpc>
              </a:pPr>
              <a:r>
                <a:rPr lang="en-US" sz="246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OUT: Planejado R$ 11.000,00 e Obtido R$9.392,80</a:t>
              </a:r>
            </a:p>
            <a:p>
              <a:pPr algn="just">
                <a:lnSpc>
                  <a:spcPts val="3450"/>
                </a:lnSpc>
              </a:pPr>
              <a:r>
                <a:rPr lang="en-US" sz="246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NOV: Planejado R$ 11.000,00 e Obtido R$9.378,43</a:t>
              </a:r>
            </a:p>
            <a:p>
              <a:pPr algn="just">
                <a:lnSpc>
                  <a:spcPts val="3450"/>
                </a:lnSpc>
              </a:pPr>
              <a:r>
                <a:rPr lang="en-US" sz="246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DEZ: Planejado R$ 11.000,00 e Obtido R$9.702,00 </a:t>
              </a:r>
            </a:p>
            <a:p>
              <a:pPr algn="just">
                <a:lnSpc>
                  <a:spcPts val="3450"/>
                </a:lnSpc>
              </a:pPr>
              <a:endParaRPr lang="en-US" sz="246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lvl="0" indent="0" algn="just">
                <a:lnSpc>
                  <a:spcPts val="3450"/>
                </a:lnSpc>
                <a:spcBef>
                  <a:spcPct val="0"/>
                </a:spcBef>
              </a:pPr>
              <a:endParaRPr lang="en-US" sz="246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1728951" cy="1784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56"/>
                </a:lnSpc>
              </a:pPr>
              <a:r>
                <a:rPr lang="en-US" sz="2735" spc="-82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Faturamento Meta de 11.000 per capita / Produtividade Meta de 47,50                               </a:t>
              </a:r>
            </a:p>
            <a:p>
              <a:pPr marL="0" lvl="0" indent="0" algn="just">
                <a:lnSpc>
                  <a:spcPts val="3556"/>
                </a:lnSpc>
                <a:spcBef>
                  <a:spcPct val="0"/>
                </a:spcBef>
              </a:pPr>
              <a:endParaRPr lang="en-US" sz="2735" spc="-8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217" y="530601"/>
            <a:ext cx="10817834" cy="114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5"/>
              </a:lnSpc>
              <a:spcBef>
                <a:spcPct val="0"/>
              </a:spcBef>
            </a:pPr>
            <a:r>
              <a:rPr lang="en-US" sz="7050" spc="-211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3217" y="9138155"/>
            <a:ext cx="9000891" cy="394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8"/>
              </a:lnSpc>
              <a:spcBef>
                <a:spcPct val="0"/>
              </a:spcBef>
            </a:pPr>
            <a:r>
              <a:rPr lang="en-US" sz="232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FATURAMENTO PER CAPITA      PRODUTIVIDADE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3217" y="1769304"/>
            <a:ext cx="12040160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BRASKEM - EFICIENCIA E PRODUTIVIDADE - Janeiro a Dezembro/24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514" y="1947792"/>
            <a:ext cx="9637009" cy="789739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275058" y="2408902"/>
            <a:ext cx="8520021" cy="8403377"/>
            <a:chOff x="0" y="0"/>
            <a:chExt cx="11360028" cy="11204503"/>
          </a:xfrm>
        </p:grpSpPr>
        <p:sp>
          <p:nvSpPr>
            <p:cNvPr id="7" name="TextBox 7"/>
            <p:cNvSpPr txBox="1"/>
            <p:nvPr/>
          </p:nvSpPr>
          <p:spPr>
            <a:xfrm>
              <a:off x="0" y="1760024"/>
              <a:ext cx="11360028" cy="94444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50"/>
                </a:lnSpc>
              </a:pPr>
              <a:r>
                <a:rPr lang="en-US" sz="2536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JAN: Planejado R$ 11.000,00 e Obtido R$ 10.725,98</a:t>
              </a:r>
            </a:p>
            <a:p>
              <a:pPr algn="just">
                <a:lnSpc>
                  <a:spcPts val="3550"/>
                </a:lnSpc>
              </a:pPr>
              <a:r>
                <a:rPr lang="en-US" sz="2536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FEV: Planejado R$ 11.000,00 e Obtido R$ 13.400,92</a:t>
              </a:r>
            </a:p>
            <a:p>
              <a:pPr algn="just">
                <a:lnSpc>
                  <a:spcPts val="3550"/>
                </a:lnSpc>
              </a:pPr>
              <a:r>
                <a:rPr lang="en-US" sz="2536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MAR: Planejado R$ 13.000,00 e Obtido R$18.867,40</a:t>
              </a:r>
            </a:p>
            <a:p>
              <a:pPr algn="just">
                <a:lnSpc>
                  <a:spcPts val="3550"/>
                </a:lnSpc>
              </a:pPr>
              <a:r>
                <a:rPr lang="en-US" sz="2536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ABR: Planejado R$ 13.000,00 e Obtido R$9.176,14</a:t>
              </a:r>
            </a:p>
            <a:p>
              <a:pPr algn="just">
                <a:lnSpc>
                  <a:spcPts val="3550"/>
                </a:lnSpc>
              </a:pPr>
              <a:r>
                <a:rPr lang="en-US" sz="2536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MAI: Planejado R$ 13.000,00 e Obtido R$19.349,54</a:t>
              </a:r>
            </a:p>
            <a:p>
              <a:pPr algn="just">
                <a:lnSpc>
                  <a:spcPts val="3550"/>
                </a:lnSpc>
              </a:pPr>
              <a:r>
                <a:rPr lang="en-US" sz="2536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JUN: Planejado R$ 13.000,00 e Obtido R$24.941,83</a:t>
              </a:r>
            </a:p>
            <a:p>
              <a:pPr algn="just">
                <a:lnSpc>
                  <a:spcPts val="3550"/>
                </a:lnSpc>
              </a:pPr>
              <a:r>
                <a:rPr lang="en-US" sz="2536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JUL: Planejado R$ 13.000,00 e Obtido R$17.034,59 </a:t>
              </a:r>
            </a:p>
            <a:p>
              <a:pPr algn="just">
                <a:lnSpc>
                  <a:spcPts val="3550"/>
                </a:lnSpc>
              </a:pPr>
              <a:r>
                <a:rPr lang="en-US" sz="2536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AGO: Planejado R$ 13.000,00 e Obtido R$17.548,26</a:t>
              </a:r>
            </a:p>
            <a:p>
              <a:pPr algn="just">
                <a:lnSpc>
                  <a:spcPts val="3550"/>
                </a:lnSpc>
              </a:pPr>
              <a:r>
                <a:rPr lang="en-US" sz="2536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SET: Planejado R$ 13.000,00 e Obtido R$20.345,53</a:t>
              </a:r>
            </a:p>
            <a:p>
              <a:pPr algn="just">
                <a:lnSpc>
                  <a:spcPts val="3550"/>
                </a:lnSpc>
              </a:pPr>
              <a:r>
                <a:rPr lang="en-US" sz="2536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OUT: Planejado R$ 13.000,00 e Obtido R$19.458,00</a:t>
              </a:r>
            </a:p>
            <a:p>
              <a:pPr algn="just">
                <a:lnSpc>
                  <a:spcPts val="3550"/>
                </a:lnSpc>
              </a:pPr>
              <a:r>
                <a:rPr lang="en-US" sz="2536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NOV: Planejado R$ 13.000,00 e Obtido R$17.910,76</a:t>
              </a:r>
            </a:p>
            <a:p>
              <a:pPr algn="just">
                <a:lnSpc>
                  <a:spcPts val="3550"/>
                </a:lnSpc>
              </a:pPr>
              <a:r>
                <a:rPr lang="en-US" sz="2536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DEZ: Planejado R$ 13.000,00 e Obtido R$15.514,81</a:t>
              </a:r>
            </a:p>
            <a:p>
              <a:pPr algn="just">
                <a:lnSpc>
                  <a:spcPts val="3550"/>
                </a:lnSpc>
              </a:pPr>
              <a:endParaRPr lang="en-US" sz="253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3550"/>
                </a:lnSpc>
              </a:pPr>
              <a:endParaRPr lang="en-US" sz="253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3550"/>
                </a:lnSpc>
              </a:pPr>
              <a:r>
                <a:rPr lang="en-US" sz="2536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                                                                                             </a:t>
              </a:r>
            </a:p>
            <a:p>
              <a:pPr marL="0" lvl="0" indent="0" algn="just">
                <a:lnSpc>
                  <a:spcPts val="3550"/>
                </a:lnSpc>
                <a:spcBef>
                  <a:spcPct val="0"/>
                </a:spcBef>
              </a:pPr>
              <a:endParaRPr lang="en-US" sz="253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1360028" cy="1836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59"/>
                </a:lnSpc>
              </a:pPr>
              <a:r>
                <a:rPr lang="en-US" sz="2815" spc="-84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Faturamento Meta de 11.000 per capita / Produtividade Meta de 47,50                               </a:t>
              </a:r>
            </a:p>
            <a:p>
              <a:pPr marL="0" lvl="0" indent="0" algn="just">
                <a:lnSpc>
                  <a:spcPts val="3659"/>
                </a:lnSpc>
                <a:spcBef>
                  <a:spcPct val="0"/>
                </a:spcBef>
              </a:pPr>
              <a:endParaRPr lang="en-US" sz="2815" spc="-8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217" y="530601"/>
            <a:ext cx="10817834" cy="114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5"/>
              </a:lnSpc>
              <a:spcBef>
                <a:spcPct val="0"/>
              </a:spcBef>
            </a:pPr>
            <a:r>
              <a:rPr lang="en-US" sz="7050" spc="-211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3217" y="9138155"/>
            <a:ext cx="9000891" cy="394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8"/>
              </a:lnSpc>
              <a:spcBef>
                <a:spcPct val="0"/>
              </a:spcBef>
            </a:pPr>
            <a:r>
              <a:rPr lang="en-US" sz="232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FATURAMENTO PER CAPITA      PRODUTIVIDADE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2809" y="1935485"/>
            <a:ext cx="12768827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  - EFICIENCIA E PRODUTIVIDADE - Janeiro a Dezembro/ 24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114" y="2029668"/>
            <a:ext cx="9630914" cy="787889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929686" y="2926300"/>
            <a:ext cx="8919751" cy="8580850"/>
            <a:chOff x="0" y="0"/>
            <a:chExt cx="11893001" cy="11441134"/>
          </a:xfrm>
        </p:grpSpPr>
        <p:sp>
          <p:nvSpPr>
            <p:cNvPr id="7" name="TextBox 7"/>
            <p:cNvSpPr txBox="1"/>
            <p:nvPr/>
          </p:nvSpPr>
          <p:spPr>
            <a:xfrm>
              <a:off x="0" y="946743"/>
              <a:ext cx="11893001" cy="10494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43"/>
                </a:lnSpc>
              </a:pPr>
              <a:endParaRPr/>
            </a:p>
            <a:p>
              <a:pPr algn="just">
                <a:lnSpc>
                  <a:spcPts val="3943"/>
                </a:lnSpc>
              </a:pPr>
              <a:r>
                <a:rPr lang="en-US" sz="2817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JAN: Planejado R$ 11.000,00 e Obtido R$ 9.348,73</a:t>
              </a:r>
            </a:p>
            <a:p>
              <a:pPr algn="just">
                <a:lnSpc>
                  <a:spcPts val="3943"/>
                </a:lnSpc>
              </a:pPr>
              <a:r>
                <a:rPr lang="en-US" sz="2817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FEV: Planejado R$ 11.000,00 e Obtido R$9.471,42</a:t>
              </a:r>
            </a:p>
            <a:p>
              <a:pPr algn="just">
                <a:lnSpc>
                  <a:spcPts val="3943"/>
                </a:lnSpc>
              </a:pPr>
              <a:r>
                <a:rPr lang="en-US" sz="2817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MAR: Planejado R$ 13.000,00 e Obtido R$12.543,25</a:t>
              </a:r>
            </a:p>
            <a:p>
              <a:pPr algn="just">
                <a:lnSpc>
                  <a:spcPts val="3943"/>
                </a:lnSpc>
              </a:pPr>
              <a:r>
                <a:rPr lang="en-US" sz="2817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ABR: Planejado R$ 13.000,00 e Obtido R$ 25.624,84</a:t>
              </a:r>
            </a:p>
            <a:p>
              <a:pPr algn="just">
                <a:lnSpc>
                  <a:spcPts val="3943"/>
                </a:lnSpc>
              </a:pPr>
              <a:r>
                <a:rPr lang="en-US" sz="2817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MAI:Planejado R$ 13.000,00 e Obtido R$12.820,95</a:t>
              </a:r>
            </a:p>
            <a:p>
              <a:pPr algn="just">
                <a:lnSpc>
                  <a:spcPts val="3943"/>
                </a:lnSpc>
              </a:pPr>
              <a:r>
                <a:rPr lang="en-US" sz="2817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JUN: Planejado R$ 13.000,00 e Obtido R$13.319,72</a:t>
              </a:r>
            </a:p>
            <a:p>
              <a:pPr algn="just">
                <a:lnSpc>
                  <a:spcPts val="3943"/>
                </a:lnSpc>
              </a:pPr>
              <a:r>
                <a:rPr lang="en-US" sz="2817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JUL: Planejado R$ 13.000,00 e Obtido R$ 26.542,42</a:t>
              </a:r>
            </a:p>
            <a:p>
              <a:pPr algn="just">
                <a:lnSpc>
                  <a:spcPts val="3943"/>
                </a:lnSpc>
              </a:pPr>
              <a:r>
                <a:rPr lang="en-US" sz="2817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AGO: Planejado R$ 13.000,00 e Obtido R$9.730,88</a:t>
              </a:r>
            </a:p>
            <a:p>
              <a:pPr algn="just">
                <a:lnSpc>
                  <a:spcPts val="3943"/>
                </a:lnSpc>
              </a:pPr>
              <a:r>
                <a:rPr lang="en-US" sz="2817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SET: Planejado R$ 13.000,00 e Obtido R$6.709,85</a:t>
              </a:r>
            </a:p>
            <a:p>
              <a:pPr algn="just">
                <a:lnSpc>
                  <a:spcPts val="3943"/>
                </a:lnSpc>
              </a:pPr>
              <a:r>
                <a:rPr lang="en-US" sz="2817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OUT: Planejado R$ 13.000,00 e Obtido R$29.068,00</a:t>
              </a:r>
            </a:p>
            <a:p>
              <a:pPr algn="just">
                <a:lnSpc>
                  <a:spcPts val="3943"/>
                </a:lnSpc>
              </a:pPr>
              <a:r>
                <a:rPr lang="en-US" sz="2817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NOV: Planejado R$ 13.000,00 e Obtido R$17.933,25</a:t>
              </a:r>
            </a:p>
            <a:p>
              <a:pPr algn="just">
                <a:lnSpc>
                  <a:spcPts val="3943"/>
                </a:lnSpc>
              </a:pPr>
              <a:r>
                <a:rPr lang="en-US" sz="2817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DEZ: Planejado R$ 13.000,00 e Obtido R$15.514,00</a:t>
              </a:r>
            </a:p>
            <a:p>
              <a:pPr algn="just">
                <a:lnSpc>
                  <a:spcPts val="3943"/>
                </a:lnSpc>
              </a:pPr>
              <a:endParaRPr lang="en-US" sz="281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3943"/>
                </a:lnSpc>
              </a:pPr>
              <a:endParaRPr lang="en-US" sz="281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lvl="0" indent="0" algn="just">
                <a:lnSpc>
                  <a:spcPts val="3943"/>
                </a:lnSpc>
                <a:spcBef>
                  <a:spcPct val="0"/>
                </a:spcBef>
              </a:pPr>
              <a:endParaRPr lang="en-US" sz="281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1893001" cy="2036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065"/>
                </a:lnSpc>
              </a:pPr>
              <a:r>
                <a:rPr lang="en-US" sz="3126" spc="-93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Faturamento Meta de 13.000 per capita / Produtividade Meta de 47,50                               </a:t>
              </a:r>
            </a:p>
            <a:p>
              <a:pPr marL="0" lvl="0" indent="0" algn="just">
                <a:lnSpc>
                  <a:spcPts val="4065"/>
                </a:lnSpc>
                <a:spcBef>
                  <a:spcPct val="0"/>
                </a:spcBef>
              </a:pPr>
              <a:endParaRPr lang="en-US" sz="3126" spc="-9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217" y="530601"/>
            <a:ext cx="10817834" cy="114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5"/>
              </a:lnSpc>
              <a:spcBef>
                <a:spcPct val="0"/>
              </a:spcBef>
            </a:pPr>
            <a:r>
              <a:rPr lang="en-US" sz="7050" spc="-211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3217" y="9138155"/>
            <a:ext cx="9000891" cy="394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8"/>
              </a:lnSpc>
              <a:spcBef>
                <a:spcPct val="0"/>
              </a:spcBef>
            </a:pPr>
            <a:r>
              <a:rPr lang="en-US" sz="232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FATURAMENTO PER CAPITA      PRODUTIVIDADE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2809" y="1935485"/>
            <a:ext cx="15190573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OBRA SPOT - EFICIENCIA E PRODUTIVIDADE - Janeiro a Dezembro/24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766" y="2028336"/>
            <a:ext cx="9646898" cy="789904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144000" y="2832244"/>
            <a:ext cx="7704469" cy="7605093"/>
            <a:chOff x="0" y="0"/>
            <a:chExt cx="10272626" cy="10140123"/>
          </a:xfrm>
        </p:grpSpPr>
        <p:sp>
          <p:nvSpPr>
            <p:cNvPr id="7" name="TextBox 7"/>
            <p:cNvSpPr txBox="1"/>
            <p:nvPr/>
          </p:nvSpPr>
          <p:spPr>
            <a:xfrm>
              <a:off x="0" y="2054610"/>
              <a:ext cx="10272626" cy="8093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43"/>
                </a:lnSpc>
              </a:pPr>
              <a:endParaRPr/>
            </a:p>
            <a:p>
              <a:pPr algn="just">
                <a:lnSpc>
                  <a:spcPts val="3043"/>
                </a:lnSpc>
              </a:pPr>
              <a:r>
                <a:rPr lang="en-US" sz="217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JAN: Planejado R$ 23.000,00 e Obtido R$ 12.500,00</a:t>
              </a:r>
            </a:p>
            <a:p>
              <a:pPr algn="just">
                <a:lnSpc>
                  <a:spcPts val="3043"/>
                </a:lnSpc>
              </a:pPr>
              <a:r>
                <a:rPr lang="en-US" sz="217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FEV: Planejado R$ 23.000,00 e Obtido R$35.808,64</a:t>
              </a:r>
            </a:p>
            <a:p>
              <a:pPr algn="just">
                <a:lnSpc>
                  <a:spcPts val="3043"/>
                </a:lnSpc>
              </a:pPr>
              <a:r>
                <a:rPr lang="en-US" sz="217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MAR: Planejado R$ 23.000,00 e Obtido R$54.803,54</a:t>
              </a:r>
            </a:p>
            <a:p>
              <a:pPr algn="just">
                <a:lnSpc>
                  <a:spcPts val="3043"/>
                </a:lnSpc>
              </a:pPr>
              <a:r>
                <a:rPr lang="en-US" sz="217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ABR: Planejado R$ 23.000,00 e Obtido R$27.022,17</a:t>
              </a:r>
            </a:p>
            <a:p>
              <a:pPr algn="just">
                <a:lnSpc>
                  <a:spcPts val="3043"/>
                </a:lnSpc>
              </a:pPr>
              <a:r>
                <a:rPr lang="en-US" sz="217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MAI: Planejado R$ 23.000,00 e Obtido R$70.398,12</a:t>
              </a:r>
            </a:p>
            <a:p>
              <a:pPr algn="just">
                <a:lnSpc>
                  <a:spcPts val="3043"/>
                </a:lnSpc>
              </a:pPr>
              <a:r>
                <a:rPr lang="en-US" sz="217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JUN: Planejado R$ 23.000,00 e Obtido R$23.394,00</a:t>
              </a:r>
            </a:p>
            <a:p>
              <a:pPr algn="just">
                <a:lnSpc>
                  <a:spcPts val="3043"/>
                </a:lnSpc>
              </a:pPr>
              <a:r>
                <a:rPr lang="en-US" sz="217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JUL: Obra SPOT BASF - Planejado R$ 23.000,00 e Obtido R$15.177,06</a:t>
              </a:r>
            </a:p>
            <a:p>
              <a:pPr algn="just">
                <a:lnSpc>
                  <a:spcPts val="3043"/>
                </a:lnSpc>
              </a:pPr>
              <a:r>
                <a:rPr lang="en-US" sz="217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AGO: N/A</a:t>
              </a:r>
            </a:p>
            <a:p>
              <a:pPr algn="just">
                <a:lnSpc>
                  <a:spcPts val="3043"/>
                </a:lnSpc>
              </a:pPr>
              <a:r>
                <a:rPr lang="en-US" sz="217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SET: N/A</a:t>
              </a:r>
            </a:p>
            <a:p>
              <a:pPr algn="just">
                <a:lnSpc>
                  <a:spcPts val="3043"/>
                </a:lnSpc>
              </a:pPr>
              <a:r>
                <a:rPr lang="en-US" sz="217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OUT: Planejado R$ 23.000,00 e Obtido $17.072,00</a:t>
              </a:r>
            </a:p>
            <a:p>
              <a:pPr algn="just">
                <a:lnSpc>
                  <a:spcPts val="3043"/>
                </a:lnSpc>
              </a:pPr>
              <a:r>
                <a:rPr lang="en-US" sz="217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NOV: Planejado R$ 23.000,00 e Obtido $64.432,52</a:t>
              </a:r>
            </a:p>
            <a:p>
              <a:pPr algn="just">
                <a:lnSpc>
                  <a:spcPts val="3043"/>
                </a:lnSpc>
              </a:pPr>
              <a:r>
                <a:rPr lang="en-US" sz="2174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DEZ: Planejado R$ 23.000,00 e Obtido $29.376,00</a:t>
              </a:r>
            </a:p>
            <a:p>
              <a:pPr algn="just">
                <a:lnSpc>
                  <a:spcPts val="3043"/>
                </a:lnSpc>
              </a:pPr>
              <a:endParaRPr lang="en-US" sz="217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lvl="0" indent="0" algn="just">
                <a:lnSpc>
                  <a:spcPts val="3043"/>
                </a:lnSpc>
                <a:spcBef>
                  <a:spcPct val="0"/>
                </a:spcBef>
              </a:pPr>
              <a:endParaRPr lang="en-US" sz="217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0272626" cy="1578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37"/>
                </a:lnSpc>
              </a:pPr>
              <a:r>
                <a:rPr lang="en-US" sz="2413" spc="-72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Faturamento Meta de 26.000 per capita / Produtividade Meta de 47,50                               </a:t>
              </a:r>
            </a:p>
            <a:p>
              <a:pPr marL="0" lvl="0" indent="0" algn="just">
                <a:lnSpc>
                  <a:spcPts val="3137"/>
                </a:lnSpc>
                <a:spcBef>
                  <a:spcPct val="0"/>
                </a:spcBef>
              </a:pPr>
              <a:endParaRPr lang="en-US" sz="2413" spc="-72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217" y="530601"/>
            <a:ext cx="10817834" cy="114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5"/>
              </a:lnSpc>
              <a:spcBef>
                <a:spcPct val="0"/>
              </a:spcBef>
            </a:pPr>
            <a:r>
              <a:rPr lang="en-US" sz="7050" spc="-211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12267" y="1622158"/>
            <a:ext cx="7902943" cy="1011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PESQUISA SATISFAÇÃO- Janeiro a Dezembro/ 24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715316" y="565806"/>
            <a:ext cx="9572684" cy="10892516"/>
            <a:chOff x="-126807" y="-28575"/>
            <a:chExt cx="12763579" cy="14523354"/>
          </a:xfrm>
        </p:grpSpPr>
        <p:sp>
          <p:nvSpPr>
            <p:cNvPr id="5" name="TextBox 5"/>
            <p:cNvSpPr txBox="1"/>
            <p:nvPr/>
          </p:nvSpPr>
          <p:spPr>
            <a:xfrm>
              <a:off x="-126807" y="1089742"/>
              <a:ext cx="12636772" cy="134050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39"/>
                </a:lnSpc>
              </a:pPr>
              <a:r>
                <a:rPr lang="en-US" sz="231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Janeiro:  Dow (</a:t>
              </a:r>
              <a:r>
                <a:rPr lang="en-US" sz="231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31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Meta); Braskem (</a:t>
              </a:r>
              <a:r>
                <a:rPr lang="en-US" sz="231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31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Meta) </a:t>
              </a:r>
              <a:r>
                <a:rPr lang="en-US" sz="231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231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31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Camaçari</a:t>
              </a:r>
              <a:r>
                <a:rPr lang="en-US" sz="231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( </a:t>
              </a:r>
              <a:r>
                <a:rPr lang="en-US" sz="231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31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Meta);                                     </a:t>
              </a:r>
            </a:p>
            <a:p>
              <a:pPr algn="l">
                <a:lnSpc>
                  <a:spcPts val="3113"/>
                </a:lnSpc>
              </a:pP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Fevereiro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 Dow (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Meta),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Cibra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(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Meta);</a:t>
              </a:r>
            </a:p>
            <a:p>
              <a:pPr algn="l">
                <a:lnSpc>
                  <a:spcPts val="3113"/>
                </a:lnSpc>
              </a:pP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Março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 Dow (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Meta), Braskem (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Meta) </a:t>
              </a:r>
            </a:p>
            <a:p>
              <a:pPr algn="l">
                <a:lnSpc>
                  <a:spcPts val="3113"/>
                </a:lnSpc>
              </a:pP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Abril: Braskem (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Meta). </a:t>
              </a:r>
            </a:p>
            <a:p>
              <a:pPr algn="l">
                <a:lnSpc>
                  <a:spcPts val="3113"/>
                </a:lnSpc>
              </a:pP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Maio: Dow,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(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Meta).</a:t>
              </a:r>
            </a:p>
            <a:p>
              <a:pPr algn="l">
                <a:lnSpc>
                  <a:spcPts val="3113"/>
                </a:lnSpc>
              </a:pP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Junho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Nenhum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pesquisa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respondida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periodo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</a:p>
            <a:p>
              <a:pPr algn="l">
                <a:lnSpc>
                  <a:spcPts val="3113"/>
                </a:lnSpc>
              </a:pP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Julho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meta, Braskem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meta, Dow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pesquisa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respondida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 Obra Spot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pesquisa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respondida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l">
                <a:lnSpc>
                  <a:spcPts val="3113"/>
                </a:lnSpc>
              </a:pP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Agosto: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meta, Braskem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pesquisa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respondida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Dow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meta, Obra Spot -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Basf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Lubnor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</a:t>
              </a:r>
            </a:p>
            <a:p>
              <a:pPr algn="l">
                <a:lnSpc>
                  <a:spcPts val="3113"/>
                </a:lnSpc>
              </a:pP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Setembro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teve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resposta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respondida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periodo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l">
                <a:lnSpc>
                  <a:spcPts val="3113"/>
                </a:lnSpc>
              </a:pP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Outubro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Braskem -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obteve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resposta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 Dow -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meta;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–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meta; Obra Spot -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obteve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resposta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l">
                <a:lnSpc>
                  <a:spcPts val="3113"/>
                </a:lnSpc>
              </a:pP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Novembro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Braskem -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obteve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resposta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 Dow -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-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meta; Obra Spot -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meta. </a:t>
              </a:r>
            </a:p>
            <a:p>
              <a:pPr algn="l">
                <a:lnSpc>
                  <a:spcPts val="3113"/>
                </a:lnSpc>
              </a:pP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Dezembro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Braskem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meta;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atendeu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meta ;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Demais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obras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sem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223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resposta</a:t>
              </a: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l">
                <a:lnSpc>
                  <a:spcPts val="3113"/>
                </a:lnSpc>
              </a:pPr>
              <a:endParaRPr lang="en-US" sz="2223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l">
                <a:lnSpc>
                  <a:spcPts val="3113"/>
                </a:lnSpc>
              </a:pPr>
              <a:r>
                <a:rPr lang="en-US" sz="2223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                                                                                                                                                                                 </a:t>
              </a:r>
            </a:p>
            <a:p>
              <a:pPr algn="just">
                <a:lnSpc>
                  <a:spcPts val="2608"/>
                </a:lnSpc>
              </a:pPr>
              <a:endParaRPr lang="en-US" sz="2223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608"/>
                </a:lnSpc>
              </a:pPr>
              <a:endParaRPr lang="en-US" sz="2223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608"/>
                </a:lnSpc>
              </a:pPr>
              <a:endParaRPr lang="en-US" sz="2223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lvl="0" indent="0" algn="just">
                <a:lnSpc>
                  <a:spcPts val="2102"/>
                </a:lnSpc>
                <a:spcBef>
                  <a:spcPct val="0"/>
                </a:spcBef>
              </a:pPr>
              <a:endParaRPr lang="en-US" sz="2223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2636772" cy="1071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09"/>
                </a:lnSpc>
              </a:pPr>
              <a:r>
                <a:rPr lang="en-US" sz="2468" spc="-74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de 3 (bom) na pesquisa de satisfação do cliente                    </a:t>
              </a:r>
            </a:p>
            <a:p>
              <a:pPr marL="0" lvl="0" indent="0" algn="just">
                <a:lnSpc>
                  <a:spcPts val="3209"/>
                </a:lnSpc>
                <a:spcBef>
                  <a:spcPct val="0"/>
                </a:spcBef>
              </a:pPr>
              <a:endParaRPr lang="en-US" sz="2468" spc="-7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5" y="2790811"/>
            <a:ext cx="8424275" cy="69186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217" y="530601"/>
            <a:ext cx="10817834" cy="114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5"/>
              </a:lnSpc>
              <a:spcBef>
                <a:spcPct val="0"/>
              </a:spcBef>
            </a:pPr>
            <a:r>
              <a:rPr lang="en-US" sz="7050" spc="-211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3217" y="1622158"/>
            <a:ext cx="11418650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COMERCIAL - Janeiro a Dezembro/ 24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072630" y="126650"/>
            <a:ext cx="6257753" cy="2914557"/>
            <a:chOff x="0" y="0"/>
            <a:chExt cx="8343671" cy="3886076"/>
          </a:xfrm>
        </p:grpSpPr>
        <p:sp>
          <p:nvSpPr>
            <p:cNvPr id="5" name="TextBox 5"/>
            <p:cNvSpPr txBox="1"/>
            <p:nvPr/>
          </p:nvSpPr>
          <p:spPr>
            <a:xfrm>
              <a:off x="0" y="481537"/>
              <a:ext cx="8343671" cy="3408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86"/>
                </a:lnSpc>
              </a:pP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Janeiro: 09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analisadas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just">
                <a:lnSpc>
                  <a:spcPts val="1586"/>
                </a:lnSpc>
              </a:pP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Fevereiro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04propostas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analisadas</a:t>
              </a:r>
              <a:endParaRPr lang="en-US" sz="113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1586"/>
                </a:lnSpc>
              </a:pP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Março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05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analisadas</a:t>
              </a:r>
              <a:endParaRPr lang="en-US" sz="113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1586"/>
                </a:lnSpc>
              </a:pP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Abril: 12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analisadas</a:t>
              </a:r>
              <a:endParaRPr lang="en-US" sz="113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1586"/>
                </a:lnSpc>
              </a:pP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Maio: 10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analisadas</a:t>
              </a:r>
              <a:endParaRPr lang="en-US" sz="113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1586"/>
                </a:lnSpc>
              </a:pP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Junho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6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analisadas</a:t>
              </a:r>
              <a:endParaRPr lang="en-US" sz="113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1586"/>
                </a:lnSpc>
              </a:pP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Julho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Todas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as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analisadas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1586"/>
                </a:lnSpc>
              </a:pP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Agosto: 4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analisadas</a:t>
              </a:r>
              <a:endParaRPr lang="en-US" sz="113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1586"/>
                </a:lnSpc>
              </a:pP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Setembro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Todas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as 08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analisadas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1586"/>
                </a:lnSpc>
              </a:pP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Outubro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Todas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as 20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18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analisadas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1586"/>
                </a:lnSpc>
              </a:pP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Novembro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Todas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as 07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05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analisadas</a:t>
              </a:r>
              <a:endParaRPr lang="en-US" sz="113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1586"/>
                </a:lnSpc>
              </a:pP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Dezembro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Todas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as 13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12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13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analisadas</a:t>
              </a:r>
              <a:r>
                <a:rPr lang="en-US" sz="113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1586"/>
                </a:lnSpc>
              </a:pPr>
              <a:endParaRPr lang="en-US" sz="113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343671" cy="240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478"/>
                </a:lnSpc>
                <a:spcBef>
                  <a:spcPct val="0"/>
                </a:spcBef>
              </a:pPr>
              <a:r>
                <a:rPr lang="en-US" sz="1137" spc="-34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de 95% de analises criticas realizadas ;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0074" y="1825015"/>
            <a:ext cx="10390804" cy="492710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84415" y="6263266"/>
            <a:ext cx="8267867" cy="4211503"/>
            <a:chOff x="0" y="0"/>
            <a:chExt cx="11023823" cy="5615338"/>
          </a:xfrm>
        </p:grpSpPr>
        <p:sp>
          <p:nvSpPr>
            <p:cNvPr id="9" name="TextBox 9"/>
            <p:cNvSpPr txBox="1"/>
            <p:nvPr/>
          </p:nvSpPr>
          <p:spPr>
            <a:xfrm>
              <a:off x="0" y="605326"/>
              <a:ext cx="11023823" cy="5015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598"/>
                </a:lnSpc>
              </a:pP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Janeiro: Tronox -(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Revestimento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do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Calcinador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F-1151).</a:t>
              </a:r>
            </a:p>
            <a:p>
              <a:pPr algn="just">
                <a:lnSpc>
                  <a:spcPts val="1598"/>
                </a:lnSpc>
              </a:pP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Fevereiro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relatório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da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Camaçari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(FORNALHA DO SECADOR ROTATIVO SC-01) 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Cibra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(REPARO DO REFRATÁRIO DA CALDEIRA).</a:t>
              </a:r>
            </a:p>
            <a:p>
              <a:pPr algn="just">
                <a:lnSpc>
                  <a:spcPts val="1598"/>
                </a:lnSpc>
              </a:pP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Março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Finalização</a:t>
              </a:r>
              <a:endParaRPr lang="en-US" sz="1249" spc="68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1598"/>
                </a:lnSpc>
              </a:pP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Abril: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Candeias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- (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Manutenção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do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revestimento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refratário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isolamento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térmico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instalados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fornalha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Aquatubular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33FF01)</a:t>
              </a:r>
            </a:p>
            <a:p>
              <a:pPr algn="just">
                <a:lnSpc>
                  <a:spcPts val="1598"/>
                </a:lnSpc>
              </a:pP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Maio: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- Caldeira de CO - 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Refratário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1598"/>
                </a:lnSpc>
              </a:pP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Junho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Lubnor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-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Demolição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recomposição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do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revestimento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refratário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conformado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conformado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do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vaso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incinerador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chaminé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do F-231302</a:t>
              </a:r>
            </a:p>
            <a:p>
              <a:pPr algn="just">
                <a:lnSpc>
                  <a:spcPts val="1598"/>
                </a:lnSpc>
              </a:pP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Julho:BASF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- MANUTENÇÃO DO REVESTIMENTO REFRATÁRIO DA CALDEIRA HRB</a:t>
              </a:r>
            </a:p>
            <a:p>
              <a:pPr algn="just">
                <a:lnSpc>
                  <a:spcPts val="1598"/>
                </a:lnSpc>
              </a:pP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Agosto: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relatorio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finalizado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1598"/>
                </a:lnSpc>
              </a:pP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Setembro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Serviço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refratario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Isolamento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parada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da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fornalha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F-1401A BRASKEM PVC</a:t>
              </a:r>
            </a:p>
            <a:p>
              <a:pPr algn="just">
                <a:lnSpc>
                  <a:spcPts val="1598"/>
                </a:lnSpc>
              </a:pP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Outubro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Camaçari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(Forno SOP)</a:t>
              </a:r>
            </a:p>
            <a:p>
              <a:pPr algn="just">
                <a:lnSpc>
                  <a:spcPts val="1598"/>
                </a:lnSpc>
              </a:pP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Novembro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3R (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isolamento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linhas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estação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dom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joão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pedra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branca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e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refratário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da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caldeira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estação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pedra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branca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); Bayer (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reparo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Isolamento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do TO-325)</a:t>
              </a:r>
            </a:p>
            <a:p>
              <a:pPr algn="just">
                <a:lnSpc>
                  <a:spcPts val="1598"/>
                </a:lnSpc>
              </a:pP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Dezembro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249" spc="68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finalização</a:t>
              </a:r>
              <a:r>
                <a:rPr lang="en-US" sz="1249" spc="68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book.</a:t>
              </a:r>
            </a:p>
            <a:p>
              <a:pPr algn="just">
                <a:lnSpc>
                  <a:spcPts val="1598"/>
                </a:lnSpc>
              </a:pPr>
              <a:endParaRPr lang="en-US" sz="1249" spc="68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1598"/>
                </a:lnSpc>
              </a:pPr>
              <a:endParaRPr lang="en-US" sz="1249" spc="68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1598"/>
                </a:lnSpc>
              </a:pPr>
              <a:endParaRPr lang="en-US" sz="1249" spc="68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1023823" cy="2625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604"/>
                </a:lnSpc>
                <a:spcBef>
                  <a:spcPct val="0"/>
                </a:spcBef>
              </a:pPr>
              <a:r>
                <a:rPr lang="en-US" sz="1234" spc="-37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de 100% de relatórios de Conclusão  realizados x Obras concluídas: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072630" y="2905229"/>
            <a:ext cx="6043898" cy="3887729"/>
            <a:chOff x="0" y="0"/>
            <a:chExt cx="8058531" cy="518363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594050"/>
              <a:ext cx="8058531" cy="45948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54"/>
                </a:lnSpc>
              </a:pP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JAN: 09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emitidas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07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ganhas</a:t>
              </a:r>
              <a:endParaRPr lang="en-US" sz="1384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l">
                <a:lnSpc>
                  <a:spcPts val="1854"/>
                </a:lnSpc>
              </a:pP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FEV: 04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emitidas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04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ganhas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 </a:t>
              </a:r>
            </a:p>
            <a:p>
              <a:pPr algn="l">
                <a:lnSpc>
                  <a:spcPts val="1854"/>
                </a:lnSpc>
              </a:pP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MAR: 05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emitidas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03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ganhas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 </a:t>
              </a:r>
            </a:p>
            <a:p>
              <a:pPr algn="l">
                <a:lnSpc>
                  <a:spcPts val="1854"/>
                </a:lnSpc>
              </a:pP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ABR: 12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emitidas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03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ganhas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 </a:t>
              </a:r>
            </a:p>
            <a:p>
              <a:pPr algn="l">
                <a:lnSpc>
                  <a:spcPts val="1854"/>
                </a:lnSpc>
              </a:pP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MAI: 10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emitidas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03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ganhas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l">
                <a:lnSpc>
                  <a:spcPts val="1854"/>
                </a:lnSpc>
              </a:pP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JUN: 08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emitidas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03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ganhas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l">
                <a:lnSpc>
                  <a:spcPts val="1854"/>
                </a:lnSpc>
              </a:pP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JUL: 08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emitidas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01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ganhas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l">
                <a:lnSpc>
                  <a:spcPts val="1854"/>
                </a:lnSpc>
              </a:pP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AGO: 09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emitidas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03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ganhas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l">
                <a:lnSpc>
                  <a:spcPts val="1854"/>
                </a:lnSpc>
              </a:pP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SET: 08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emitidas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02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ganhas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 </a:t>
              </a:r>
            </a:p>
            <a:p>
              <a:pPr algn="l">
                <a:lnSpc>
                  <a:spcPts val="1854"/>
                </a:lnSpc>
              </a:pP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OUT: 20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emitidas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02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ganhas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 </a:t>
              </a:r>
            </a:p>
            <a:p>
              <a:pPr algn="l">
                <a:lnSpc>
                  <a:spcPts val="1854"/>
                </a:lnSpc>
              </a:pP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NOV: 07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emitidas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02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ganhas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l">
                <a:lnSpc>
                  <a:spcPts val="1854"/>
                </a:lnSpc>
              </a:pP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DEZ: 13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ganhas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teve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proposta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8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ganha</a:t>
              </a: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l">
                <a:lnSpc>
                  <a:spcPts val="1854"/>
                </a:lnSpc>
              </a:pPr>
              <a:endParaRPr lang="en-US" sz="1384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l">
                <a:lnSpc>
                  <a:spcPts val="1854"/>
                </a:lnSpc>
              </a:pPr>
              <a:r>
                <a:rPr lang="en-US" sz="138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                                                                 </a:t>
              </a:r>
            </a:p>
            <a:p>
              <a:pPr algn="l">
                <a:lnSpc>
                  <a:spcPts val="1854"/>
                </a:lnSpc>
              </a:pPr>
              <a:endParaRPr lang="en-US" sz="1384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8058531" cy="276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747"/>
                </a:lnSpc>
                <a:spcBef>
                  <a:spcPct val="0"/>
                </a:spcBef>
              </a:pPr>
              <a:r>
                <a:rPr lang="en-US" sz="1344" spc="-4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de 50% de propostas ganhas em relação as propostas emitidas.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072630" y="6263266"/>
            <a:ext cx="7186670" cy="4449646"/>
            <a:chOff x="0" y="0"/>
            <a:chExt cx="9582227" cy="593286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712504"/>
              <a:ext cx="9582227" cy="52269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62"/>
                </a:lnSpc>
              </a:pP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JAN: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Basf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Oxiteno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l">
                <a:lnSpc>
                  <a:spcPts val="1862"/>
                </a:lnSpc>
              </a:pP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FEV: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Cibra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Bauminas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l">
                <a:lnSpc>
                  <a:spcPts val="1862"/>
                </a:lnSpc>
              </a:pP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MAR: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AL,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Basf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( GPS) Fabrica de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vidro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Simões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Filho,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Oxiteno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Emca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Candeias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l">
                <a:lnSpc>
                  <a:spcPts val="1862"/>
                </a:lnSpc>
              </a:pP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ABR: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Camaçari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Basf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</a:p>
            <a:p>
              <a:pPr algn="l">
                <a:lnSpc>
                  <a:spcPts val="1862"/>
                </a:lnSpc>
              </a:pP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MAIO: Resort Hotel -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Catuçaba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BOMIX.</a:t>
              </a:r>
            </a:p>
            <a:p>
              <a:pPr algn="l">
                <a:lnSpc>
                  <a:spcPts val="1862"/>
                </a:lnSpc>
              </a:pP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JUNHO: ERB,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Cetrel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Camaçari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Deten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l">
                <a:lnSpc>
                  <a:spcPts val="1862"/>
                </a:lnSpc>
              </a:pP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JUL: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Maratá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Votorantim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Brisa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Tecidos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Deten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Hotel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Catussaba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Embasa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l">
                <a:lnSpc>
                  <a:spcPts val="1862"/>
                </a:lnSpc>
              </a:pP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AGO: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Ecocast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Unigel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Candeias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3R PETROLEUM.</a:t>
              </a:r>
            </a:p>
            <a:p>
              <a:pPr algn="l">
                <a:lnSpc>
                  <a:spcPts val="1862"/>
                </a:lnSpc>
              </a:pP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SET: TIMAC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Camaçari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Candeias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Unigel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Candeias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BASF.</a:t>
              </a:r>
            </a:p>
            <a:p>
              <a:pPr algn="l">
                <a:lnSpc>
                  <a:spcPts val="1862"/>
                </a:lnSpc>
              </a:pP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Outubro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Briza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Petrobras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Valdemir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Ferreira, SICBRAS, CIBRA</a:t>
              </a:r>
            </a:p>
            <a:p>
              <a:pPr algn="l">
                <a:lnSpc>
                  <a:spcPts val="1862"/>
                </a:lnSpc>
              </a:pP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Novembro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Origem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AL,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Camaçari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Clorosoluchion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BASF</a:t>
              </a:r>
            </a:p>
            <a:p>
              <a:pPr algn="l">
                <a:lnSpc>
                  <a:spcPts val="1862"/>
                </a:lnSpc>
              </a:pP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Dezembro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Camaçari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Aditya Birla,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braskem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bahia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tronox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</a:t>
              </a:r>
              <a:r>
                <a:rPr lang="en-US" sz="1501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501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</a:p>
            <a:p>
              <a:pPr algn="l">
                <a:lnSpc>
                  <a:spcPts val="1862"/>
                </a:lnSpc>
              </a:pPr>
              <a:endParaRPr lang="en-US" sz="150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l">
                <a:lnSpc>
                  <a:spcPts val="1862"/>
                </a:lnSpc>
              </a:pPr>
              <a:endParaRPr lang="en-US" sz="150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l">
                <a:lnSpc>
                  <a:spcPts val="1862"/>
                </a:lnSpc>
              </a:pPr>
              <a:endParaRPr lang="en-US" sz="150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l">
                <a:lnSpc>
                  <a:spcPts val="1862"/>
                </a:lnSpc>
              </a:pPr>
              <a:endParaRPr lang="en-US" sz="1501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9582227" cy="311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07"/>
                </a:lnSpc>
                <a:spcBef>
                  <a:spcPct val="0"/>
                </a:spcBef>
              </a:pPr>
              <a:r>
                <a:rPr lang="en-US" sz="1467" spc="-44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de 03 visitas no mês: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8434" y="213000"/>
            <a:ext cx="10817834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  <a:spcBef>
                <a:spcPct val="0"/>
              </a:spcBef>
            </a:pPr>
            <a:r>
              <a:rPr lang="en-US" sz="5000" spc="-15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9450" y="968650"/>
            <a:ext cx="11418650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RH - Janeiro a Dezembro/ 24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428" y="1032363"/>
            <a:ext cx="9610343" cy="491199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056613" y="4034391"/>
            <a:ext cx="9876901" cy="5050570"/>
            <a:chOff x="0" y="0"/>
            <a:chExt cx="12788640" cy="8421407"/>
          </a:xfrm>
        </p:grpSpPr>
        <p:sp>
          <p:nvSpPr>
            <p:cNvPr id="6" name="TextBox 6"/>
            <p:cNvSpPr txBox="1"/>
            <p:nvPr/>
          </p:nvSpPr>
          <p:spPr>
            <a:xfrm>
              <a:off x="0" y="872185"/>
              <a:ext cx="12788640" cy="7549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881"/>
                </a:lnSpc>
              </a:pP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JANEIRO: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apresentados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06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09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Braskem e 04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Dow, 03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Tronox 0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Sede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just">
                <a:lnSpc>
                  <a:spcPts val="1881"/>
                </a:lnSpc>
              </a:pP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FEVEREIRO: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apresentados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08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 04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Braskem, 01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Dow, 0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Tronox, 04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Sede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1881"/>
                </a:lnSpc>
              </a:pP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MARÇO: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apresentados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17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</a:p>
            <a:p>
              <a:pPr algn="just">
                <a:lnSpc>
                  <a:spcPts val="1881"/>
                </a:lnSpc>
              </a:pP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22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Braskem, 0 da DOW, 01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Cibra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0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Sede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1881"/>
                </a:lnSpc>
              </a:pP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ABRIL: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apresentados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43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7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Braskem, 6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Sede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sem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apresentados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DOW,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Lubnor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1881"/>
                </a:lnSpc>
              </a:pP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MAIO: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apresentados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08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13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Braskem, 1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Dow, 01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Lubnor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1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Sede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1881"/>
                </a:lnSpc>
              </a:pP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JUNHO: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Foi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apresentado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14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1881"/>
                </a:lnSpc>
              </a:pP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JULHO: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apresentados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02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24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Braskem, 03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Dow.</a:t>
              </a:r>
            </a:p>
            <a:p>
              <a:pPr algn="just">
                <a:lnSpc>
                  <a:spcPts val="1881"/>
                </a:lnSpc>
              </a:pP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AGOSTO: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apresentados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02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22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Braskem, 03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Sede</a:t>
              </a:r>
              <a:endParaRPr lang="en-US" sz="1344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1881"/>
                </a:lnSpc>
              </a:pP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SETEMBRO: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apresentados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11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Braskem e 13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SEDE.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Outubro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apresentados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11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47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Braskem, 03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Timac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01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3R, 31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SEDE, as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demais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obras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1881"/>
                </a:lnSpc>
              </a:pP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Novembro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apresentados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04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07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Braskem, as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demais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obras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1881"/>
                </a:lnSpc>
              </a:pP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Dezembro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apresentados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01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Acelem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 07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Braskem e 01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Sede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demais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obras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344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atestados</a:t>
              </a:r>
              <a:r>
                <a:rPr lang="en-US" sz="1344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1881"/>
                </a:lnSpc>
              </a:pPr>
              <a:endParaRPr lang="en-US" sz="1344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1881"/>
                </a:lnSpc>
              </a:pPr>
              <a:endParaRPr lang="en-US" sz="1344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2788640" cy="253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593"/>
                </a:lnSpc>
                <a:spcBef>
                  <a:spcPct val="0"/>
                </a:spcBef>
              </a:pPr>
              <a:r>
                <a:rPr lang="en-US" sz="1225" spc="-36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é zero registro de Atestado Médico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8434" y="5953125"/>
            <a:ext cx="6788831" cy="5207070"/>
            <a:chOff x="0" y="0"/>
            <a:chExt cx="9051775" cy="6942760"/>
          </a:xfrm>
        </p:grpSpPr>
        <p:sp>
          <p:nvSpPr>
            <p:cNvPr id="9" name="TextBox 9"/>
            <p:cNvSpPr txBox="1"/>
            <p:nvPr/>
          </p:nvSpPr>
          <p:spPr>
            <a:xfrm>
              <a:off x="0" y="808734"/>
              <a:ext cx="9051775" cy="6141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407"/>
                </a:lnSpc>
              </a:pP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Janeiro: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NC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folha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pagamento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período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just">
                <a:lnSpc>
                  <a:spcPts val="2407"/>
                </a:lnSpc>
              </a:pP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Fevereiro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NC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folha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pagamento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período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407"/>
                </a:lnSpc>
              </a:pP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Março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NC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folha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pagamento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período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407"/>
                </a:lnSpc>
              </a:pP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Abril: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NC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folha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pagamento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período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407"/>
                </a:lnSpc>
              </a:pP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Maio: 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NC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folha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pagamento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período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407"/>
                </a:lnSpc>
              </a:pP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Junho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NC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folha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pagamento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período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407"/>
                </a:lnSpc>
              </a:pP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Julho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NC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folha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pagamento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período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just">
                <a:lnSpc>
                  <a:spcPts val="2407"/>
                </a:lnSpc>
              </a:pP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Agosto: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1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conformidade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da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folha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pagamento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just">
                <a:lnSpc>
                  <a:spcPts val="2407"/>
                </a:lnSpc>
              </a:pP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Setembro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NC da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folha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pagamento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periodo</a:t>
              </a:r>
              <a:endParaRPr lang="en-US" sz="171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407"/>
                </a:lnSpc>
              </a:pP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Outubro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NC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folha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pagamento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período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just">
                <a:lnSpc>
                  <a:spcPts val="2407"/>
                </a:lnSpc>
              </a:pP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Novembro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NC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folha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pagamento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período</a:t>
              </a:r>
              <a:endParaRPr lang="en-US" sz="171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407"/>
                </a:lnSpc>
              </a:pP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Dezembro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: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NC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folha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pagamento</a:t>
              </a: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1719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período</a:t>
              </a:r>
              <a:endParaRPr lang="en-US" sz="171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407"/>
                </a:lnSpc>
              </a:pPr>
              <a:endParaRPr lang="en-US" sz="171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407"/>
                </a:lnSpc>
              </a:pPr>
              <a:r>
                <a:rPr lang="en-US" sz="1719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981"/>
                </a:lnSpc>
              </a:pPr>
              <a:endParaRPr lang="en-US" sz="171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9051775" cy="344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29"/>
                </a:lnSpc>
                <a:spcBef>
                  <a:spcPct val="0"/>
                </a:spcBef>
              </a:pPr>
              <a:r>
                <a:rPr lang="en-US" sz="1638" spc="-49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é 0 (Zero) não conformidade na Folha de Pagamento::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273548" y="-299413"/>
            <a:ext cx="9591481" cy="3988634"/>
            <a:chOff x="0" y="-19050"/>
            <a:chExt cx="12788641" cy="5318178"/>
          </a:xfrm>
        </p:grpSpPr>
        <p:sp>
          <p:nvSpPr>
            <p:cNvPr id="12" name="TextBox 12"/>
            <p:cNvSpPr txBox="1"/>
            <p:nvPr/>
          </p:nvSpPr>
          <p:spPr>
            <a:xfrm>
              <a:off x="23447" y="1502875"/>
              <a:ext cx="6545402" cy="3796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pt-BR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JAN: Foi registrado 08 ideias no mês; </a:t>
              </a:r>
              <a:br>
                <a:rPr lang="pt-BR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pt-BR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FEV: Foi registrado 07 ideias no mês; </a:t>
              </a:r>
              <a:endParaRPr lang="pt-BR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BR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MAR: Foi registrado 06 ideias no mês;</a:t>
              </a:r>
              <a:endParaRPr lang="pt-BR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BR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ABR: Foi registrado 05 ideias no mês; </a:t>
              </a:r>
              <a:endParaRPr lang="pt-BR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BR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Maio: Foi registrado 02 ideias no mês;</a:t>
              </a:r>
              <a:endParaRPr lang="pt-BR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BR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Junho: Foi registrado 02 ideias no mês. </a:t>
              </a:r>
              <a:endParaRPr lang="pt-BR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BR" sz="1400" b="0" i="0" dirty="0" err="1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jJUL</a:t>
              </a:r>
              <a:r>
                <a:rPr lang="pt-BR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 Foi registrado 11 ideias no mês; </a:t>
              </a:r>
              <a:endParaRPr lang="pt-BR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BR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AGO: Foi registrado 01 ideia no mês.</a:t>
              </a:r>
              <a:endParaRPr lang="pt-BR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BR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SET: Foi registrado 01 ideia no mês; </a:t>
              </a:r>
              <a:endParaRPr lang="pt-BR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BR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Outubro: Foi registrado 04 ideias no mês.</a:t>
              </a:r>
              <a:endParaRPr lang="pt-BR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BR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NOV: Foi registrado 03 ideias no mês.</a:t>
              </a:r>
              <a:endParaRPr lang="pt-BR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r>
                <a:rPr lang="pt-BR" sz="1400" b="0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DEZ: Foi registrado 03 ideias no mês.</a:t>
              </a:r>
              <a:endParaRPr lang="pt-BR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l">
                <a:lnSpc>
                  <a:spcPts val="2196"/>
                </a:lnSpc>
              </a:pPr>
              <a:r>
                <a:rPr lang="en-US" sz="1400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55084"/>
              <a:ext cx="10298071" cy="345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23"/>
                </a:lnSpc>
                <a:spcBef>
                  <a:spcPct val="0"/>
                </a:spcBef>
              </a:pPr>
              <a:r>
                <a:rPr lang="en-US" sz="1633" spc="-49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de 02 registros depositados na caixa de ideias ;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588367" y="619333"/>
              <a:ext cx="7200274" cy="323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56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588367" y="-19050"/>
              <a:ext cx="7200274" cy="326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6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4433" y="373938"/>
            <a:ext cx="10817834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  <a:spcBef>
                <a:spcPct val="0"/>
              </a:spcBef>
            </a:pPr>
            <a:r>
              <a:rPr lang="en-US" sz="5000" spc="-15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4433" y="1129588"/>
            <a:ext cx="11418650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SSMA- Janeiro a Dezembro /24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808" y="1991097"/>
            <a:ext cx="10598893" cy="654797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734573" y="1406525"/>
            <a:ext cx="8210525" cy="8829271"/>
            <a:chOff x="0" y="0"/>
            <a:chExt cx="10947366" cy="11772361"/>
          </a:xfrm>
        </p:grpSpPr>
        <p:sp>
          <p:nvSpPr>
            <p:cNvPr id="6" name="TextBox 6"/>
            <p:cNvSpPr txBox="1"/>
            <p:nvPr/>
          </p:nvSpPr>
          <p:spPr>
            <a:xfrm>
              <a:off x="0" y="1019071"/>
              <a:ext cx="10947366" cy="10763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921"/>
                </a:lnSpc>
              </a:pP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JAN: 10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previstos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10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just">
                <a:lnSpc>
                  <a:spcPts val="2921"/>
                </a:lnSpc>
              </a:pP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FEV: 37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previstos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35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.(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Reideval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Fernando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designados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para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fazer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exame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02/02.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Reideval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realizou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07/03/2024. Fernando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realizou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04/03/2024)</a:t>
              </a:r>
            </a:p>
            <a:p>
              <a:pPr algn="just">
                <a:lnSpc>
                  <a:spcPts val="2921"/>
                </a:lnSpc>
              </a:pP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MAR: 15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previstos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15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921"/>
                </a:lnSpc>
              </a:pP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ABRI: 27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previstos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27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921"/>
                </a:lnSpc>
              </a:pP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MAI: 37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previstos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x 31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 (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Exames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feito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por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6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colaboradores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mas o ASO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saiu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tempo de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fechar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o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mês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)</a:t>
              </a:r>
            </a:p>
            <a:p>
              <a:pPr algn="just">
                <a:lnSpc>
                  <a:spcPts val="2921"/>
                </a:lnSpc>
              </a:pP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JUN: 21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previstos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X 21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921"/>
                </a:lnSpc>
              </a:pP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JUL: 14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previstos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14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just">
                <a:lnSpc>
                  <a:spcPts val="2921"/>
                </a:lnSpc>
              </a:pP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AGO: 12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previstos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12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921"/>
                </a:lnSpc>
              </a:pP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SET:  17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previstos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17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921"/>
                </a:lnSpc>
              </a:pP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Outubro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19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previstos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30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 (11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foi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para Braskem)</a:t>
              </a:r>
            </a:p>
            <a:p>
              <a:pPr algn="just">
                <a:lnSpc>
                  <a:spcPts val="2921"/>
                </a:lnSpc>
              </a:pP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Novembro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14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previstos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16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realizados</a:t>
              </a:r>
              <a:endParaRPr lang="en-US" sz="208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921"/>
                </a:lnSpc>
              </a:pP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Dezembro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17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previstos</a:t>
              </a:r>
              <a:r>
                <a:rPr lang="en-US" sz="208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e 16 ASOS </a:t>
              </a:r>
              <a:r>
                <a:rPr lang="en-US" sz="208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</a:t>
              </a:r>
              <a:endParaRPr lang="en-US" sz="208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921"/>
                </a:lnSpc>
              </a:pPr>
              <a:endParaRPr lang="en-US" sz="208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921"/>
                </a:lnSpc>
              </a:pPr>
              <a:endParaRPr lang="en-US" sz="208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921"/>
                </a:lnSpc>
              </a:pPr>
              <a:endParaRPr lang="en-US" sz="208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921"/>
                </a:lnSpc>
              </a:pPr>
              <a:endParaRPr lang="en-US" sz="208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921"/>
                </a:lnSpc>
              </a:pPr>
              <a:endParaRPr lang="en-US" sz="208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0947366" cy="44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712"/>
                </a:lnSpc>
                <a:spcBef>
                  <a:spcPct val="0"/>
                </a:spcBef>
              </a:pPr>
              <a:r>
                <a:rPr lang="en-US" sz="2086" spc="-62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é realizar  todos os ASO´s previstos no mês: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7071" y="215900"/>
            <a:ext cx="10817834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  <a:spcBef>
                <a:spcPct val="0"/>
              </a:spcBef>
            </a:pPr>
            <a:r>
              <a:rPr lang="en-US" sz="5000" spc="-15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1484" y="2345988"/>
            <a:ext cx="11418650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SSMA - Janeiro a Dezembro/ 24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926218" y="990600"/>
            <a:ext cx="10533233" cy="972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A meta é </a:t>
            </a:r>
            <a:r>
              <a:rPr lang="en-US" sz="2700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atualizar</a:t>
            </a:r>
            <a:r>
              <a:rPr lang="en-US" sz="2700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o PGR e PCMSO </a:t>
            </a:r>
            <a:r>
              <a:rPr lang="en-US" sz="2700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dentro</a:t>
            </a:r>
            <a:r>
              <a:rPr lang="en-US" sz="2700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do </a:t>
            </a:r>
            <a:r>
              <a:rPr lang="en-US" sz="2700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prazo</a:t>
            </a:r>
            <a:r>
              <a:rPr lang="en-US" sz="2700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de </a:t>
            </a:r>
            <a:r>
              <a:rPr lang="en-US" sz="2700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validade</a:t>
            </a:r>
            <a:r>
              <a:rPr lang="en-US" sz="2700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:</a:t>
            </a:r>
          </a:p>
          <a:p>
            <a:pPr algn="l">
              <a:lnSpc>
                <a:spcPts val="3779"/>
              </a:lnSpc>
            </a:pPr>
            <a:endParaRPr lang="en-US" sz="2700" dirty="0">
              <a:solidFill>
                <a:srgbClr val="FFFFFF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Jan: 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PGR-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Revisão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PGR SEDE,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revisão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PGR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, PCMSO -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revisão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;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Fev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: PGR-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Revisão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, PCMSO 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revisão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Março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revisão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PGR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Sede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PCMSO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Sede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Abril: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revisão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PGR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Sede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PCMSO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Sede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Maio: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revisão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PGR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,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Revisão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PGR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Sede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Junho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revisão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PGR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Julho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revisão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PGR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Agosto: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registro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atualizações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no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periodo</a:t>
            </a:r>
            <a:endParaRPr lang="en-US" sz="2499" dirty="0">
              <a:solidFill>
                <a:srgbClr val="E1E5EA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Setembro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revisão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PCMSO Obra DOW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Outubro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atualização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PGR (ACELEN)e PCMSO (ACELEN e DOW);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Novembro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atualização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PGR (SEDE, BRASKEM PVC e UCS);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Dezembro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atualização</a:t>
            </a:r>
            <a:r>
              <a:rPr lang="en-US" sz="249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do PGR e PCMSO </a:t>
            </a:r>
            <a:r>
              <a:rPr lang="en-US" sz="249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Sede</a:t>
            </a:r>
            <a:endParaRPr lang="en-US" sz="2499" dirty="0">
              <a:solidFill>
                <a:srgbClr val="E1E5EA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E1E5EA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E1E5EA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3499"/>
              </a:lnSpc>
            </a:pPr>
            <a:endParaRPr lang="en-US" sz="2499" dirty="0">
              <a:solidFill>
                <a:srgbClr val="E1E5EA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                                                                                                                          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9250" y="3136920"/>
            <a:ext cx="8620487" cy="46886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7" y="2422012"/>
            <a:ext cx="9383616" cy="472504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4433" y="373938"/>
            <a:ext cx="10817834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  <a:spcBef>
                <a:spcPct val="0"/>
              </a:spcBef>
            </a:pPr>
            <a:r>
              <a:rPr lang="en-US" sz="5000" spc="-15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4433" y="1129588"/>
            <a:ext cx="11418650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SSMA- </a:t>
            </a:r>
            <a:r>
              <a:rPr lang="en-US" sz="2943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Julho</a:t>
            </a:r>
            <a:r>
              <a:rPr lang="en-US" sz="2943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a </a:t>
            </a:r>
            <a:r>
              <a:rPr lang="en-US" sz="2943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Dezembro</a:t>
            </a:r>
            <a:r>
              <a:rPr lang="en-US" sz="2943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/24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260244" y="1021556"/>
            <a:ext cx="8665593" cy="6083598"/>
            <a:chOff x="0" y="-9525"/>
            <a:chExt cx="11554124" cy="8111465"/>
          </a:xfrm>
        </p:grpSpPr>
        <p:sp>
          <p:nvSpPr>
            <p:cNvPr id="6" name="TextBox 6"/>
            <p:cNvSpPr txBox="1"/>
            <p:nvPr/>
          </p:nvSpPr>
          <p:spPr>
            <a:xfrm>
              <a:off x="0" y="1423359"/>
              <a:ext cx="11554124" cy="6678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5"/>
                </a:lnSpc>
              </a:pP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Julho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03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registros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conformidades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(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exames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sem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medico co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ordenador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Espirometriarealizado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incorreto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,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Previne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liberou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aso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inapto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sem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informar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 Risoterm)</a:t>
              </a:r>
            </a:p>
            <a:p>
              <a:pPr algn="just">
                <a:lnSpc>
                  <a:spcPts val="2795"/>
                </a:lnSpc>
              </a:pP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Agosto: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conformidade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795"/>
                </a:lnSpc>
              </a:pP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Setembro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795"/>
                </a:lnSpc>
              </a:pP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Outubro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conformidade</a:t>
              </a:r>
              <a:endParaRPr lang="en-US" sz="199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795"/>
                </a:lnSpc>
              </a:pP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Novembro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1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conformidade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(05/11 ASO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emitido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pela Medicina Humana com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descrição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incorreta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exames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- Adriano.)</a:t>
              </a:r>
            </a:p>
            <a:p>
              <a:pPr algn="just">
                <a:lnSpc>
                  <a:spcPts val="2795"/>
                </a:lnSpc>
              </a:pP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Dezembro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conformidade</a:t>
              </a:r>
              <a:endParaRPr lang="en-US" sz="199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795"/>
                </a:lnSpc>
              </a:pPr>
              <a:endParaRPr lang="en-US" sz="199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795"/>
                </a:lnSpc>
              </a:pPr>
              <a:endParaRPr lang="en-US" sz="199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795"/>
                </a:lnSpc>
              </a:pPr>
              <a:endParaRPr lang="en-US" sz="199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795"/>
                </a:lnSpc>
              </a:pPr>
              <a:endParaRPr lang="en-US" sz="199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795"/>
                </a:lnSpc>
              </a:pPr>
              <a:endParaRPr lang="en-US" sz="199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554124" cy="837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96"/>
                </a:lnSpc>
                <a:spcBef>
                  <a:spcPct val="0"/>
                </a:spcBef>
              </a:pPr>
              <a:r>
                <a:rPr lang="en-US" sz="1996" spc="-59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é verificar as Não Conformidades das Clinicas de Saude Ocupacional: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60244" y="6060372"/>
            <a:ext cx="8337009" cy="4226628"/>
            <a:chOff x="0" y="0"/>
            <a:chExt cx="11116012" cy="5635504"/>
          </a:xfrm>
        </p:grpSpPr>
        <p:sp>
          <p:nvSpPr>
            <p:cNvPr id="9" name="TextBox 9"/>
            <p:cNvSpPr txBox="1"/>
            <p:nvPr/>
          </p:nvSpPr>
          <p:spPr>
            <a:xfrm>
              <a:off x="0" y="992215"/>
              <a:ext cx="11116012" cy="4652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5"/>
                </a:lnSpc>
              </a:pP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Julho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01 Aso de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Vanucir</a:t>
              </a:r>
              <a:endParaRPr lang="en-US" sz="199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795"/>
                </a:lnSpc>
              </a:pP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Agosto: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ASOS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inaptos</a:t>
              </a:r>
              <a:endParaRPr lang="en-US" sz="199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795"/>
                </a:lnSpc>
              </a:pP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Setembro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endParaRPr lang="en-US" sz="199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795"/>
                </a:lnSpc>
              </a:pP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Outubro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aso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inapto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01 (Jorge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Verissimo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);</a:t>
              </a:r>
            </a:p>
            <a:p>
              <a:pPr algn="just">
                <a:lnSpc>
                  <a:spcPts val="2795"/>
                </a:lnSpc>
              </a:pP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Novembro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aso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inapto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just">
                <a:lnSpc>
                  <a:spcPts val="2795"/>
                </a:lnSpc>
              </a:pP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Dezembro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aso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996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inapto</a:t>
              </a:r>
              <a:r>
                <a:rPr lang="en-US" sz="1996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795"/>
                </a:lnSpc>
              </a:pPr>
              <a:endParaRPr lang="en-US" sz="199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795"/>
                </a:lnSpc>
              </a:pPr>
              <a:endParaRPr lang="en-US" sz="199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795"/>
                </a:lnSpc>
              </a:pPr>
              <a:endParaRPr lang="en-US" sz="199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795"/>
                </a:lnSpc>
              </a:pPr>
              <a:endParaRPr lang="en-US" sz="1996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1116012" cy="406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96"/>
                </a:lnSpc>
                <a:spcBef>
                  <a:spcPct val="0"/>
                </a:spcBef>
              </a:pPr>
              <a:r>
                <a:rPr lang="en-US" sz="1996" spc="-59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é verificar os Asos: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199911" cy="10287000"/>
            <a:chOff x="0" y="0"/>
            <a:chExt cx="209725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97254" cy="3479800"/>
            </a:xfrm>
            <a:custGeom>
              <a:avLst/>
              <a:gdLst/>
              <a:ahLst/>
              <a:cxnLst/>
              <a:rect l="l" t="t" r="r" b="b"/>
              <a:pathLst>
                <a:path w="2097254" h="3479800">
                  <a:moveTo>
                    <a:pt x="0" y="0"/>
                  </a:moveTo>
                  <a:lnTo>
                    <a:pt x="2097254" y="0"/>
                  </a:lnTo>
                  <a:lnTo>
                    <a:pt x="209725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0B1E6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648" y="-9525"/>
            <a:ext cx="6196263" cy="4435851"/>
          </a:xfrm>
          <a:custGeom>
            <a:avLst/>
            <a:gdLst/>
            <a:ahLst/>
            <a:cxnLst/>
            <a:rect l="l" t="t" r="r" b="b"/>
            <a:pathLst>
              <a:path w="6196263" h="4435851">
                <a:moveTo>
                  <a:pt x="0" y="0"/>
                </a:moveTo>
                <a:lnTo>
                  <a:pt x="6196263" y="0"/>
                </a:lnTo>
                <a:lnTo>
                  <a:pt x="6196263" y="4435851"/>
                </a:lnTo>
                <a:lnTo>
                  <a:pt x="0" y="44358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97" t="-1383" r="-16130" b="-1356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7175670" y="4095959"/>
            <a:ext cx="9824465" cy="3026064"/>
            <a:chOff x="0" y="0"/>
            <a:chExt cx="13099287" cy="4034752"/>
          </a:xfrm>
        </p:grpSpPr>
        <p:sp>
          <p:nvSpPr>
            <p:cNvPr id="6" name="TextBox 6"/>
            <p:cNvSpPr txBox="1"/>
            <p:nvPr/>
          </p:nvSpPr>
          <p:spPr>
            <a:xfrm>
              <a:off x="0" y="2035894"/>
              <a:ext cx="13099287" cy="2014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21"/>
                </a:lnSpc>
                <a:spcBef>
                  <a:spcPct val="0"/>
                </a:spcBef>
              </a:pPr>
              <a:r>
                <a:rPr lang="en-US" sz="2943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São empregados para monitorar o desempenho de processos  que impactam diretamente na qualidade do serviço fornecido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2410041" cy="1506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165"/>
                </a:lnSpc>
                <a:spcBef>
                  <a:spcPct val="0"/>
                </a:spcBef>
              </a:pPr>
              <a:r>
                <a:rPr lang="en-US" sz="7050" spc="-211">
                  <a:solidFill>
                    <a:srgbClr val="0B1E6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Consolidado dos Indicadores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780" y="350458"/>
            <a:ext cx="10817834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  <a:spcBef>
                <a:spcPct val="0"/>
              </a:spcBef>
            </a:pPr>
            <a:r>
              <a:rPr lang="en-US" sz="5000" spc="-15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0780" y="1271106"/>
            <a:ext cx="11418650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SSMA - Janeiro a Dezembro/ 24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0194" y="1403599"/>
            <a:ext cx="8983242" cy="531370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479021" y="38100"/>
            <a:ext cx="9335477" cy="5990582"/>
            <a:chOff x="0" y="0"/>
            <a:chExt cx="12447302" cy="7987443"/>
          </a:xfrm>
        </p:grpSpPr>
        <p:sp>
          <p:nvSpPr>
            <p:cNvPr id="6" name="TextBox 6"/>
            <p:cNvSpPr txBox="1"/>
            <p:nvPr/>
          </p:nvSpPr>
          <p:spPr>
            <a:xfrm>
              <a:off x="0" y="725322"/>
              <a:ext cx="12447302" cy="7269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71"/>
                </a:lnSpc>
              </a:pP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Janeiro: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realização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treinamentos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legais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just">
                <a:lnSpc>
                  <a:spcPts val="2271"/>
                </a:lnSpc>
              </a:pP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Fevereiro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realizados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treinamentos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NR20, NR35 e NR33 para seis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funconários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admitidos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para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271"/>
                </a:lnSpc>
              </a:pP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MAR: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realizados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treinamentos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NR20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Braskem e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referente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plano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anual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treinameto</a:t>
              </a:r>
              <a:endParaRPr lang="en-US" sz="162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271"/>
                </a:lnSpc>
              </a:pP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ABR: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realizados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treinamentos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NR 35 da Braskem e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referente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plano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anual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treinameto</a:t>
              </a:r>
              <a:endParaRPr lang="en-US" sz="162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271"/>
                </a:lnSpc>
              </a:pP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MAI: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foi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treinamento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no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periodo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.</a:t>
              </a:r>
            </a:p>
            <a:p>
              <a:pPr algn="just">
                <a:lnSpc>
                  <a:spcPts val="2271"/>
                </a:lnSpc>
              </a:pP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JUN: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realizados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treinamentos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NR33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Braskem.</a:t>
              </a:r>
            </a:p>
            <a:p>
              <a:pPr algn="just">
                <a:lnSpc>
                  <a:spcPts val="2271"/>
                </a:lnSpc>
              </a:pP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JUL: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Foi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treinamento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NR33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Braskem.</a:t>
              </a:r>
            </a:p>
            <a:p>
              <a:pPr algn="just">
                <a:lnSpc>
                  <a:spcPts val="2271"/>
                </a:lnSpc>
              </a:pP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AGO: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Foi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realizados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treinamento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NR33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endParaRPr lang="en-US" sz="162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271"/>
                </a:lnSpc>
              </a:pP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SET: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Foi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realizado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treinamento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NR20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SEDE, NR35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BraskemOutubro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Obra Braskem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realizou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NR33, NR35, NR18 e NR01 (que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estava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pendente de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setembro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) Dos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colaboradores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que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foram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para AL e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estava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próximo</a:t>
              </a:r>
              <a:endParaRPr lang="en-US" sz="162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271"/>
                </a:lnSpc>
              </a:pP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Novembro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atualização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treinamento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(NR 35 e NR 33)</a:t>
              </a:r>
            </a:p>
            <a:p>
              <a:pPr algn="just">
                <a:lnSpc>
                  <a:spcPts val="2271"/>
                </a:lnSpc>
              </a:pP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Dezembro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treimamento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NR01 extra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Obra </a:t>
              </a:r>
              <a:r>
                <a:rPr lang="en-US" sz="1622" dirty="0" err="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622" dirty="0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</a:p>
            <a:p>
              <a:pPr algn="just">
                <a:lnSpc>
                  <a:spcPts val="2271"/>
                </a:lnSpc>
              </a:pPr>
              <a:endParaRPr lang="en-US" sz="162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271"/>
                </a:lnSpc>
              </a:pPr>
              <a:endParaRPr lang="en-US" sz="162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271"/>
                </a:lnSpc>
              </a:pPr>
              <a:endParaRPr lang="en-US" sz="1622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2447302" cy="312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917"/>
                </a:lnSpc>
                <a:spcBef>
                  <a:spcPct val="0"/>
                </a:spcBef>
              </a:pPr>
              <a:r>
                <a:rPr lang="en-US" sz="1474" spc="-44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é atualizar todos os treinamentos de NR's dos colaboradores no prazo.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79021" y="5373937"/>
            <a:ext cx="7279333" cy="5565030"/>
            <a:chOff x="0" y="0"/>
            <a:chExt cx="9705777" cy="7420040"/>
          </a:xfrm>
        </p:grpSpPr>
        <p:sp>
          <p:nvSpPr>
            <p:cNvPr id="9" name="TextBox 9"/>
            <p:cNvSpPr txBox="1"/>
            <p:nvPr/>
          </p:nvSpPr>
          <p:spPr>
            <a:xfrm>
              <a:off x="0" y="440582"/>
              <a:ext cx="9705777" cy="6983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63"/>
                </a:lnSpc>
              </a:pPr>
              <a:endParaRPr dirty="0"/>
            </a:p>
            <a:p>
              <a:pPr algn="l">
                <a:lnSpc>
                  <a:spcPts val="1923"/>
                </a:lnSpc>
              </a:pPr>
              <a:r>
                <a:rPr lang="en-US" sz="1374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é 0 (Zero) </a:t>
              </a:r>
              <a:r>
                <a:rPr lang="en-US" sz="1374" dirty="0" err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Acidente</a:t>
              </a:r>
              <a:r>
                <a:rPr lang="en-US" sz="1374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e </a:t>
              </a:r>
              <a:r>
                <a:rPr lang="en-US" sz="1374" dirty="0" err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Incidente</a:t>
              </a:r>
              <a:r>
                <a:rPr lang="en-US" sz="1374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</a:t>
              </a:r>
            </a:p>
            <a:p>
              <a:pPr algn="l">
                <a:lnSpc>
                  <a:spcPts val="2116"/>
                </a:lnSpc>
              </a:pPr>
              <a:endParaRPr lang="en-US" sz="1374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2116"/>
                </a:lnSpc>
              </a:pP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Janeiro: Tronox (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1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com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afastamento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3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dias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);</a:t>
              </a:r>
            </a:p>
            <a:p>
              <a:pPr algn="l">
                <a:lnSpc>
                  <a:spcPts val="2116"/>
                </a:lnSpc>
              </a:pP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Fevereiro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 </a:t>
              </a:r>
            </a:p>
            <a:p>
              <a:pPr algn="l">
                <a:lnSpc>
                  <a:spcPts val="2116"/>
                </a:lnSpc>
              </a:pP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Março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l">
                <a:lnSpc>
                  <a:spcPts val="2116"/>
                </a:lnSpc>
              </a:pP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Abril: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  </a:t>
              </a:r>
            </a:p>
            <a:p>
              <a:pPr algn="l">
                <a:lnSpc>
                  <a:spcPts val="2116"/>
                </a:lnSpc>
              </a:pP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Maio: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Acelen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- (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1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sem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afastamento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)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 </a:t>
              </a:r>
            </a:p>
            <a:p>
              <a:pPr algn="l">
                <a:lnSpc>
                  <a:spcPts val="2116"/>
                </a:lnSpc>
              </a:pP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Junho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l">
                <a:lnSpc>
                  <a:spcPts val="2116"/>
                </a:lnSpc>
              </a:pP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Julho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 </a:t>
              </a:r>
            </a:p>
            <a:p>
              <a:pPr algn="l">
                <a:lnSpc>
                  <a:spcPts val="2116"/>
                </a:lnSpc>
              </a:pP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Agosto: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 </a:t>
              </a:r>
            </a:p>
            <a:p>
              <a:pPr algn="l">
                <a:lnSpc>
                  <a:spcPts val="2116"/>
                </a:lnSpc>
              </a:pP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Setembro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l">
                <a:lnSpc>
                  <a:spcPts val="2116"/>
                </a:lnSpc>
              </a:pP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Outubro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 </a:t>
              </a:r>
            </a:p>
            <a:p>
              <a:pPr algn="l">
                <a:lnSpc>
                  <a:spcPts val="2116"/>
                </a:lnSpc>
              </a:pP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Novembro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;</a:t>
              </a:r>
            </a:p>
            <a:p>
              <a:pPr algn="l">
                <a:lnSpc>
                  <a:spcPts val="2116"/>
                </a:lnSpc>
              </a:pP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Dezembro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: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Houve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registro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de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acidente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</a:t>
              </a: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511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incidente</a:t>
              </a:r>
              <a:endParaRPr lang="en-US" sz="1511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l">
                <a:lnSpc>
                  <a:spcPts val="2116"/>
                </a:lnSpc>
              </a:pPr>
              <a:endParaRPr lang="en-US" sz="1511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l">
                <a:lnSpc>
                  <a:spcPts val="2116"/>
                </a:lnSpc>
              </a:pPr>
              <a:endParaRPr lang="en-US" sz="1511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lvl="0" indent="0" algn="l">
                <a:lnSpc>
                  <a:spcPts val="2116"/>
                </a:lnSpc>
                <a:spcBef>
                  <a:spcPct val="0"/>
                </a:spcBef>
              </a:pPr>
              <a:r>
                <a:rPr lang="en-US" sz="1511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                          </a:t>
              </a:r>
              <a:r>
                <a:rPr lang="en-US" sz="1511" dirty="0">
                  <a:solidFill>
                    <a:srgbClr val="68686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                                                                                                                                                                                                        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9705777" cy="227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1396"/>
                </a:lnSpc>
                <a:spcBef>
                  <a:spcPct val="0"/>
                </a:spcBef>
              </a:pPr>
              <a:r>
                <a:rPr lang="en-US" sz="1074" spc="-32">
                  <a:solidFill>
                    <a:srgbClr val="706B7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                  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0277" y="5700435"/>
            <a:ext cx="9686789" cy="49120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0780" y="350458"/>
            <a:ext cx="10817834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  <a:spcBef>
                <a:spcPct val="0"/>
              </a:spcBef>
            </a:pPr>
            <a:r>
              <a:rPr lang="en-US" sz="5000" spc="-15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50780" y="1271106"/>
            <a:ext cx="11418650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SSMA - Julho a Dezembro / 24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6166" y="1616381"/>
            <a:ext cx="10537046" cy="540154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50780" y="6795736"/>
            <a:ext cx="8215923" cy="5330664"/>
            <a:chOff x="0" y="0"/>
            <a:chExt cx="10954564" cy="7107552"/>
          </a:xfrm>
        </p:grpSpPr>
        <p:sp>
          <p:nvSpPr>
            <p:cNvPr id="6" name="TextBox 6"/>
            <p:cNvSpPr txBox="1"/>
            <p:nvPr/>
          </p:nvSpPr>
          <p:spPr>
            <a:xfrm>
              <a:off x="0" y="1308993"/>
              <a:ext cx="10954564" cy="58074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73"/>
                </a:lnSpc>
              </a:pPr>
              <a:r>
                <a:rPr lang="en-US" sz="2052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Julho: Foi recebido 6 amostras.</a:t>
              </a:r>
            </a:p>
            <a:p>
              <a:pPr algn="just">
                <a:lnSpc>
                  <a:spcPts val="2873"/>
                </a:lnSpc>
              </a:pPr>
              <a:r>
                <a:rPr lang="en-US" sz="2052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Agosto:  Foi recebido 6 amostras.</a:t>
              </a:r>
            </a:p>
            <a:p>
              <a:pPr algn="just">
                <a:lnSpc>
                  <a:spcPts val="2873"/>
                </a:lnSpc>
              </a:pPr>
              <a:r>
                <a:rPr lang="en-US" sz="2052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Setembro: Foi recebido 4 amostras.</a:t>
              </a:r>
            </a:p>
            <a:p>
              <a:pPr algn="just">
                <a:lnSpc>
                  <a:spcPts val="2873"/>
                </a:lnSpc>
              </a:pPr>
              <a:r>
                <a:rPr lang="en-US" sz="2052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Outubro: Foi recebido 12 amostras.</a:t>
              </a:r>
            </a:p>
            <a:p>
              <a:pPr algn="just">
                <a:lnSpc>
                  <a:spcPts val="2873"/>
                </a:lnSpc>
              </a:pPr>
              <a:r>
                <a:rPr lang="en-US" sz="2052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Novembro: Foi recebido 12 amostras.</a:t>
              </a:r>
            </a:p>
            <a:p>
              <a:pPr algn="just">
                <a:lnSpc>
                  <a:spcPts val="2873"/>
                </a:lnSpc>
              </a:pPr>
              <a:r>
                <a:rPr lang="en-US" sz="2052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Dezembro: Foi recebido 12 amostras.</a:t>
              </a:r>
            </a:p>
            <a:p>
              <a:pPr algn="just">
                <a:lnSpc>
                  <a:spcPts val="2873"/>
                </a:lnSpc>
              </a:pPr>
              <a:endParaRPr lang="en-US" sz="2052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873"/>
                </a:lnSpc>
              </a:pPr>
              <a:endParaRPr lang="en-US" sz="2052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873"/>
                </a:lnSpc>
              </a:pPr>
              <a:endParaRPr lang="en-US" sz="2052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873"/>
                </a:lnSpc>
              </a:pPr>
              <a:endParaRPr lang="en-US" sz="2052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873"/>
                </a:lnSpc>
              </a:pPr>
              <a:endParaRPr lang="en-US" sz="2052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873"/>
                </a:lnSpc>
              </a:pPr>
              <a:endParaRPr lang="en-US" sz="2052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0954564" cy="802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5"/>
                </a:lnSpc>
                <a:spcBef>
                  <a:spcPct val="0"/>
                </a:spcBef>
              </a:pPr>
              <a:r>
                <a:rPr lang="en-US" sz="1865" spc="-55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é receber os atestados de recebimento de EPI atualizado das obras no prazo.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44761" y="127541"/>
            <a:ext cx="8497462" cy="6183426"/>
            <a:chOff x="0" y="0"/>
            <a:chExt cx="11329949" cy="8244567"/>
          </a:xfrm>
        </p:grpSpPr>
        <p:sp>
          <p:nvSpPr>
            <p:cNvPr id="9" name="TextBox 9"/>
            <p:cNvSpPr txBox="1"/>
            <p:nvPr/>
          </p:nvSpPr>
          <p:spPr>
            <a:xfrm>
              <a:off x="0" y="690037"/>
              <a:ext cx="11329949" cy="7560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88"/>
                </a:lnSpc>
              </a:pPr>
              <a:endParaRPr/>
            </a:p>
            <a:p>
              <a:pPr algn="l">
                <a:lnSpc>
                  <a:spcPts val="3008"/>
                </a:lnSpc>
              </a:pPr>
              <a:r>
                <a:rPr lang="en-US" sz="2148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é inspencionar as ferramentas e EPI’S no prazo:</a:t>
              </a:r>
            </a:p>
            <a:p>
              <a:pPr algn="l">
                <a:lnSpc>
                  <a:spcPts val="3308"/>
                </a:lnSpc>
              </a:pPr>
              <a:endParaRPr lang="en-US" sz="214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3308"/>
                </a:lnSpc>
              </a:pPr>
              <a:r>
                <a:rPr lang="en-US" sz="236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Julho: Foi entregue 3 amostras de inspeção de ferramentas e EPI. </a:t>
              </a:r>
            </a:p>
            <a:p>
              <a:pPr algn="l">
                <a:lnSpc>
                  <a:spcPts val="3308"/>
                </a:lnSpc>
              </a:pPr>
              <a:r>
                <a:rPr lang="en-US" sz="236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Agosto: Foi entregue 3 amostras de inspeção de ferramentas e EPI;</a:t>
              </a:r>
            </a:p>
            <a:p>
              <a:pPr algn="l">
                <a:lnSpc>
                  <a:spcPts val="3308"/>
                </a:lnSpc>
              </a:pPr>
              <a:r>
                <a:rPr lang="en-US" sz="236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Setembro:  Foi entregue 3 amostras de inspeção de ferramentas e EPI;</a:t>
              </a:r>
            </a:p>
            <a:p>
              <a:pPr algn="l">
                <a:lnSpc>
                  <a:spcPts val="3308"/>
                </a:lnSpc>
              </a:pPr>
              <a:r>
                <a:rPr lang="en-US" sz="236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Outubro: Foi entregue 03 amostras;</a:t>
              </a:r>
            </a:p>
            <a:p>
              <a:pPr algn="l">
                <a:lnSpc>
                  <a:spcPts val="3308"/>
                </a:lnSpc>
              </a:pPr>
              <a:r>
                <a:rPr lang="en-US" sz="236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Novembro: Foi entregue 03 amostras.</a:t>
              </a:r>
            </a:p>
            <a:p>
              <a:pPr algn="l">
                <a:lnSpc>
                  <a:spcPts val="3308"/>
                </a:lnSpc>
              </a:pPr>
              <a:r>
                <a:rPr lang="en-US" sz="236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Dezembro: Foi entregue 03 amostras.</a:t>
              </a:r>
            </a:p>
            <a:p>
              <a:pPr algn="l">
                <a:lnSpc>
                  <a:spcPts val="3308"/>
                </a:lnSpc>
              </a:pPr>
              <a:endParaRPr lang="en-US" sz="2363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lvl="0" indent="0" algn="l">
                <a:lnSpc>
                  <a:spcPts val="3308"/>
                </a:lnSpc>
                <a:spcBef>
                  <a:spcPct val="0"/>
                </a:spcBef>
              </a:pPr>
              <a:r>
                <a:rPr lang="en-US" sz="236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                          </a:t>
              </a:r>
              <a:r>
                <a:rPr lang="en-US" sz="2363">
                  <a:solidFill>
                    <a:srgbClr val="68686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                                                                                                                                                                                                        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1329949" cy="359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83"/>
                </a:lnSpc>
                <a:spcBef>
                  <a:spcPct val="0"/>
                </a:spcBef>
              </a:pPr>
              <a:r>
                <a:rPr lang="en-US" sz="1679" spc="-50">
                  <a:solidFill>
                    <a:srgbClr val="706B7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                 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58409" y="5930601"/>
            <a:ext cx="7486035" cy="380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  <a:spcBef>
                <a:spcPct val="0"/>
              </a:spcBef>
            </a:pPr>
            <a:r>
              <a:rPr lang="en-US" sz="227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544761" y="5362186"/>
            <a:ext cx="8497462" cy="4924814"/>
            <a:chOff x="0" y="0"/>
            <a:chExt cx="11329949" cy="656641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690037"/>
              <a:ext cx="11329949" cy="5882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88"/>
                </a:lnSpc>
              </a:pPr>
              <a:endParaRPr/>
            </a:p>
            <a:p>
              <a:pPr algn="l">
                <a:lnSpc>
                  <a:spcPts val="3008"/>
                </a:lnSpc>
              </a:pPr>
              <a:r>
                <a:rPr lang="en-US" sz="2148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é realizar a auditoria comportamental:</a:t>
              </a:r>
            </a:p>
            <a:p>
              <a:pPr algn="l">
                <a:lnSpc>
                  <a:spcPts val="3308"/>
                </a:lnSpc>
              </a:pPr>
              <a:endParaRPr lang="en-US" sz="2148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algn="l">
                <a:lnSpc>
                  <a:spcPts val="3308"/>
                </a:lnSpc>
              </a:pPr>
              <a:r>
                <a:rPr lang="en-US" sz="236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Julho: Foi realizado 3 auditorias. </a:t>
              </a:r>
            </a:p>
            <a:p>
              <a:pPr algn="l">
                <a:lnSpc>
                  <a:spcPts val="3308"/>
                </a:lnSpc>
              </a:pPr>
              <a:r>
                <a:rPr lang="en-US" sz="236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Agosto:  Foi realizado 3 auditorias.</a:t>
              </a:r>
            </a:p>
            <a:p>
              <a:pPr algn="l">
                <a:lnSpc>
                  <a:spcPts val="3308"/>
                </a:lnSpc>
              </a:pPr>
              <a:r>
                <a:rPr lang="en-US" sz="236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Setembro: Foi realizado 3 auditorias.</a:t>
              </a:r>
            </a:p>
            <a:p>
              <a:pPr algn="l">
                <a:lnSpc>
                  <a:spcPts val="3308"/>
                </a:lnSpc>
              </a:pPr>
              <a:r>
                <a:rPr lang="en-US" sz="236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Outubro: Foi realizado 3 auditorias.</a:t>
              </a:r>
            </a:p>
            <a:p>
              <a:pPr algn="l">
                <a:lnSpc>
                  <a:spcPts val="3308"/>
                </a:lnSpc>
              </a:pPr>
              <a:r>
                <a:rPr lang="en-US" sz="236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Novembro: Foi realizado 3 auditorias.</a:t>
              </a:r>
            </a:p>
            <a:p>
              <a:pPr algn="l">
                <a:lnSpc>
                  <a:spcPts val="3308"/>
                </a:lnSpc>
              </a:pPr>
              <a:r>
                <a:rPr lang="en-US" sz="236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Dezembro: Foi realizado 3 auditorias.</a:t>
              </a:r>
            </a:p>
            <a:p>
              <a:pPr algn="l">
                <a:lnSpc>
                  <a:spcPts val="3308"/>
                </a:lnSpc>
              </a:pPr>
              <a:endParaRPr lang="en-US" sz="2363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lvl="0" indent="0" algn="l">
                <a:lnSpc>
                  <a:spcPts val="3308"/>
                </a:lnSpc>
                <a:spcBef>
                  <a:spcPct val="0"/>
                </a:spcBef>
              </a:pPr>
              <a:r>
                <a:rPr lang="en-US" sz="236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                          </a:t>
              </a:r>
              <a:r>
                <a:rPr lang="en-US" sz="2363">
                  <a:solidFill>
                    <a:srgbClr val="686868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                                                                                                                                                                                                        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1329949" cy="359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183"/>
                </a:lnSpc>
                <a:spcBef>
                  <a:spcPct val="0"/>
                </a:spcBef>
              </a:pPr>
              <a:r>
                <a:rPr lang="en-US" sz="1679" spc="-50">
                  <a:solidFill>
                    <a:srgbClr val="706B7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                  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7071" y="215900"/>
            <a:ext cx="10817834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  <a:spcBef>
                <a:spcPct val="0"/>
              </a:spcBef>
            </a:pPr>
            <a:r>
              <a:rPr lang="en-US" sz="5000" spc="-15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6663" y="2106108"/>
            <a:ext cx="11418650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Qualidade - Janeiro a Dezembro/ 24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37195" y="990600"/>
            <a:ext cx="10300753" cy="1022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0"/>
              </a:lnSpc>
            </a:pPr>
            <a:r>
              <a:rPr lang="en-US" sz="2157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A meta de 100% das </a:t>
            </a:r>
            <a:r>
              <a:rPr lang="en-US" sz="2157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realizar</a:t>
            </a:r>
            <a:r>
              <a:rPr lang="en-US" sz="2157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157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todas</a:t>
            </a:r>
            <a:r>
              <a:rPr lang="en-US" sz="2157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as </a:t>
            </a:r>
            <a:r>
              <a:rPr lang="en-US" sz="2157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calibrações</a:t>
            </a:r>
            <a:r>
              <a:rPr lang="en-US" sz="2157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e </a:t>
            </a:r>
            <a:r>
              <a:rPr lang="en-US" sz="2157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verificações</a:t>
            </a:r>
            <a:r>
              <a:rPr lang="en-US" sz="2157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157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previstas</a:t>
            </a:r>
            <a:r>
              <a:rPr lang="en-US" sz="2157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:</a:t>
            </a:r>
          </a:p>
          <a:p>
            <a:pPr algn="l">
              <a:lnSpc>
                <a:spcPts val="3020"/>
              </a:lnSpc>
            </a:pPr>
            <a:endParaRPr lang="en-US" sz="2157" dirty="0">
              <a:solidFill>
                <a:srgbClr val="FFFFFF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  <a:p>
            <a:pPr algn="l">
              <a:lnSpc>
                <a:spcPts val="2796"/>
              </a:lnSpc>
            </a:pP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Jan: Dow (19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verificações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x 19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), Braskem (20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verificações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x 20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realizadas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;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calibração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prevista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;</a:t>
            </a:r>
          </a:p>
          <a:p>
            <a:pPr algn="l">
              <a:lnSpc>
                <a:spcPts val="2796"/>
              </a:lnSpc>
            </a:pP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Fev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Braskem e Dow (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calibração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prevista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);</a:t>
            </a:r>
          </a:p>
          <a:p>
            <a:pPr algn="l">
              <a:lnSpc>
                <a:spcPts val="2796"/>
              </a:lnSpc>
            </a:pP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Mar: Dow ( 19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verificações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x 19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),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Braskem (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calibração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prevista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 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Sede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( 7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verificações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x 7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realizadas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). </a:t>
            </a:r>
          </a:p>
          <a:p>
            <a:pPr algn="l">
              <a:lnSpc>
                <a:spcPts val="2796"/>
              </a:lnSpc>
            </a:pP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Abril: Braskem (20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verificações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x 20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realizadas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Sede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( 7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verificações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x 7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realizadas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</a:t>
            </a:r>
          </a:p>
          <a:p>
            <a:pPr algn="l">
              <a:lnSpc>
                <a:spcPts val="2796"/>
              </a:lnSpc>
            </a:pP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Maio: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(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calibração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prevista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 Dow ( 19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verificações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x 19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</a:t>
            </a:r>
          </a:p>
          <a:p>
            <a:pPr algn="l">
              <a:lnSpc>
                <a:spcPts val="2796"/>
              </a:lnSpc>
            </a:pP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Junho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(3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verificações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x 3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realizadas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 Braskem e Dow(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calibração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prevista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</a:t>
            </a:r>
          </a:p>
          <a:p>
            <a:pPr algn="l">
              <a:lnSpc>
                <a:spcPts val="2796"/>
              </a:lnSpc>
            </a:pP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Julho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Dow (19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verificações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x 19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), Braskem (20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verificações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x 20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realizadas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;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calibração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prevista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;</a:t>
            </a:r>
          </a:p>
          <a:p>
            <a:pPr algn="l">
              <a:lnSpc>
                <a:spcPts val="2796"/>
              </a:lnSpc>
            </a:pP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Agosto: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Dow (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calibração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prevista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 Braskem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2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calibrações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manometros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;</a:t>
            </a:r>
          </a:p>
          <a:p>
            <a:pPr algn="l">
              <a:lnSpc>
                <a:spcPts val="2796"/>
              </a:lnSpc>
            </a:pP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Setembro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Braskem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calibração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prevista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, DOW (15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verificações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previstas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x 15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verificações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realizadas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</a:t>
            </a:r>
          </a:p>
          <a:p>
            <a:pPr algn="l">
              <a:lnSpc>
                <a:spcPts val="2796"/>
              </a:lnSpc>
            </a:pP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Outubro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Dow e Braskem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calibração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no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periodo</a:t>
            </a:r>
            <a:endParaRPr lang="en-US" sz="1997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2796"/>
              </a:lnSpc>
            </a:pP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Novembro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Dow(59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verificações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x 59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), Braskem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calibração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no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periodo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2796"/>
              </a:lnSpc>
            </a:pP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Dezembro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Dow(45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verificações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prev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x 45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),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Braskem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houve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calibração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verificação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no </a:t>
            </a:r>
            <a:r>
              <a:rPr lang="en-US" sz="1997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periodo</a:t>
            </a: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.</a:t>
            </a:r>
          </a:p>
          <a:p>
            <a:pPr algn="l">
              <a:lnSpc>
                <a:spcPts val="2796"/>
              </a:lnSpc>
            </a:pPr>
            <a:r>
              <a:rPr lang="en-US" sz="1997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  <a:p>
            <a:pPr algn="l">
              <a:lnSpc>
                <a:spcPts val="2796"/>
              </a:lnSpc>
            </a:pPr>
            <a:endParaRPr lang="en-US" sz="1997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2796"/>
              </a:lnSpc>
            </a:pPr>
            <a:endParaRPr lang="en-US" sz="1997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2796"/>
              </a:lnSpc>
            </a:pPr>
            <a:endParaRPr lang="en-US" sz="1997" dirty="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2796"/>
              </a:lnSpc>
              <a:spcBef>
                <a:spcPct val="0"/>
              </a:spcBef>
            </a:pPr>
            <a:r>
              <a:rPr lang="en-US" sz="1997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948" y="3031773"/>
            <a:ext cx="8467399" cy="473418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217" y="530601"/>
            <a:ext cx="10817834" cy="114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5"/>
              </a:lnSpc>
              <a:spcBef>
                <a:spcPct val="0"/>
              </a:spcBef>
            </a:pPr>
            <a:r>
              <a:rPr lang="en-US" sz="7050" spc="-211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68018" y="1866900"/>
            <a:ext cx="11418650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T.I - Janeiro a Dezembro/ 24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190" y="2974774"/>
            <a:ext cx="9994892" cy="619609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788815" y="1631683"/>
            <a:ext cx="9400504" cy="3927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0"/>
              </a:lnSpc>
            </a:pPr>
            <a:r>
              <a:rPr lang="en-US" sz="2364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A meta é </a:t>
            </a:r>
            <a:r>
              <a:rPr lang="en-US" sz="2364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realizar</a:t>
            </a:r>
            <a:r>
              <a:rPr lang="en-US" sz="2364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02 </a:t>
            </a:r>
            <a:r>
              <a:rPr lang="en-US" sz="2364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vezes</a:t>
            </a:r>
            <a:r>
              <a:rPr lang="en-US" sz="2364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364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por</a:t>
            </a:r>
            <a:r>
              <a:rPr lang="en-US" sz="2364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364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semana</a:t>
            </a:r>
            <a:r>
              <a:rPr lang="en-US" sz="2364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Backup´´ s dos </a:t>
            </a:r>
            <a:r>
              <a:rPr lang="en-US" sz="2364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servidor</a:t>
            </a:r>
            <a:r>
              <a:rPr lang="en-US" sz="2364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</a:t>
            </a:r>
            <a:r>
              <a:rPr lang="en-US" sz="2364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Totalizando</a:t>
            </a:r>
            <a:r>
              <a:rPr lang="en-US" sz="2364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08 </a:t>
            </a:r>
            <a:r>
              <a:rPr lang="en-US" sz="2364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vezes</a:t>
            </a:r>
            <a:r>
              <a:rPr lang="en-US" sz="2364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no </a:t>
            </a:r>
            <a:r>
              <a:rPr lang="en-US" sz="2364" dirty="0" err="1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mês</a:t>
            </a:r>
            <a:r>
              <a:rPr lang="en-US" sz="2364" dirty="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 :</a:t>
            </a:r>
          </a:p>
          <a:p>
            <a:pPr algn="l">
              <a:lnSpc>
                <a:spcPts val="3310"/>
              </a:lnSpc>
            </a:pPr>
            <a:endParaRPr lang="en-US" sz="2364" dirty="0">
              <a:solidFill>
                <a:srgbClr val="FFFFFF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  <a:p>
            <a:pPr algn="l">
              <a:lnSpc>
                <a:spcPts val="3065"/>
              </a:lnSpc>
            </a:pPr>
            <a:r>
              <a:rPr lang="en-US" sz="218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Jan a </a:t>
            </a:r>
            <a:r>
              <a:rPr lang="en-US" sz="2189" dirty="0" err="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Fev</a:t>
            </a:r>
            <a:r>
              <a:rPr lang="en-US" sz="218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21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Foram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realizados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08 backups do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servidor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no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mês</a:t>
            </a:r>
            <a:endParaRPr lang="en-US" sz="2189" dirty="0">
              <a:solidFill>
                <a:srgbClr val="E1E5EA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3065"/>
              </a:lnSpc>
            </a:pP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Março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Abril: 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Foram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realizados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08 backups do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servidor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no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mês</a:t>
            </a:r>
            <a:endParaRPr lang="en-US" sz="2189" dirty="0">
              <a:solidFill>
                <a:srgbClr val="E1E5EA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3065"/>
              </a:lnSpc>
            </a:pP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Maio a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Junho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: 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Foram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realizados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08 backups do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servidor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no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mês</a:t>
            </a:r>
            <a:endParaRPr lang="en-US" sz="2189" dirty="0">
              <a:solidFill>
                <a:srgbClr val="E1E5EA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3065"/>
              </a:lnSpc>
            </a:pP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Julho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e Agosto: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Foram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realizados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08 backups do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servidor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no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mês</a:t>
            </a:r>
            <a:endParaRPr lang="en-US" sz="2189" dirty="0">
              <a:solidFill>
                <a:srgbClr val="E1E5EA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l">
              <a:lnSpc>
                <a:spcPts val="3065"/>
              </a:lnSpc>
            </a:pP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Setembro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a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novembroi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Foi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realizadas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4 backups do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servidor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no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mês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  <a:p>
            <a:pPr algn="l">
              <a:lnSpc>
                <a:spcPts val="3065"/>
              </a:lnSpc>
            </a:pP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Dezembro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: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Foram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realizados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08 backups do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servidor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no </a:t>
            </a:r>
            <a:r>
              <a:rPr lang="en-US" sz="2189" dirty="0" err="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mês</a:t>
            </a: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</a:p>
          <a:p>
            <a:pPr algn="l">
              <a:lnSpc>
                <a:spcPts val="3065"/>
              </a:lnSpc>
              <a:spcBef>
                <a:spcPct val="0"/>
              </a:spcBef>
            </a:pPr>
            <a:r>
              <a:rPr lang="en-US" sz="2189" dirty="0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                   </a:t>
            </a:r>
            <a:r>
              <a:rPr lang="en-US" sz="2189" dirty="0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                                                                                                            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788815" y="5758715"/>
            <a:ext cx="9499185" cy="3841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7"/>
              </a:lnSpc>
            </a:pPr>
            <a:r>
              <a:rPr lang="en-US" sz="2312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A meta é realizar 02 vezes ao ano  Backup´´ s dos Emails: Totalizando 08 vezes no mês :</a:t>
            </a:r>
          </a:p>
          <a:p>
            <a:pPr algn="l">
              <a:lnSpc>
                <a:spcPts val="3237"/>
              </a:lnSpc>
            </a:pPr>
            <a:endParaRPr lang="en-US" sz="2312">
              <a:solidFill>
                <a:srgbClr val="FFFFFF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  <a:p>
            <a:pPr algn="l">
              <a:lnSpc>
                <a:spcPts val="2997"/>
              </a:lnSpc>
            </a:pPr>
            <a:r>
              <a:rPr lang="en-US" sz="214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Em Jan a fev: </a:t>
            </a:r>
            <a:r>
              <a:rPr lang="en-US" sz="214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</a:t>
            </a:r>
            <a:r>
              <a:rPr lang="en-US" sz="214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Foram realizados 01 backups dos emails; </a:t>
            </a:r>
          </a:p>
          <a:p>
            <a:pPr algn="l">
              <a:lnSpc>
                <a:spcPts val="2997"/>
              </a:lnSpc>
            </a:pPr>
            <a:r>
              <a:rPr lang="en-US" sz="214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Março e Abril: Foram realizados 08 backups do servidor no mês</a:t>
            </a:r>
          </a:p>
          <a:p>
            <a:pPr algn="l">
              <a:lnSpc>
                <a:spcPts val="2997"/>
              </a:lnSpc>
            </a:pPr>
            <a:r>
              <a:rPr lang="en-US" sz="214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Maio e Junho:Foram realizados 08 backups do servidor no mês</a:t>
            </a:r>
          </a:p>
          <a:p>
            <a:pPr algn="l">
              <a:lnSpc>
                <a:spcPts val="2997"/>
              </a:lnSpc>
            </a:pPr>
            <a:r>
              <a:rPr lang="en-US" sz="214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Julho e Agosto: Foram realizados 08 backups do servidor no mês</a:t>
            </a:r>
          </a:p>
          <a:p>
            <a:pPr algn="l">
              <a:lnSpc>
                <a:spcPts val="2997"/>
              </a:lnSpc>
            </a:pPr>
            <a:r>
              <a:rPr lang="en-US" sz="214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Setembro a Novembro: Foi realizadas 8 backups do servidor no mês </a:t>
            </a:r>
          </a:p>
          <a:p>
            <a:pPr algn="l">
              <a:lnSpc>
                <a:spcPts val="2997"/>
              </a:lnSpc>
            </a:pPr>
            <a:r>
              <a:rPr lang="en-US" sz="214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Dezembro: Foram realizados 04 backups do servidor no mês</a:t>
            </a:r>
          </a:p>
          <a:p>
            <a:pPr algn="l">
              <a:lnSpc>
                <a:spcPts val="2997"/>
              </a:lnSpc>
              <a:spcBef>
                <a:spcPct val="0"/>
              </a:spcBef>
            </a:pPr>
            <a:r>
              <a:rPr lang="en-US" sz="214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                   </a:t>
            </a:r>
            <a:r>
              <a:rPr lang="en-US" sz="2141">
                <a:solidFill>
                  <a:srgbClr val="000000"/>
                </a:solidFill>
                <a:latin typeface="Poppins Light"/>
                <a:ea typeface="Poppins Light"/>
                <a:cs typeface="Poppins Light"/>
                <a:sym typeface="Poppins Light"/>
              </a:rPr>
              <a:t>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39489" y="0"/>
            <a:ext cx="12380814" cy="10287000"/>
          </a:xfrm>
          <a:custGeom>
            <a:avLst/>
            <a:gdLst/>
            <a:ahLst/>
            <a:cxnLst/>
            <a:rect l="l" t="t" r="r" b="b"/>
            <a:pathLst>
              <a:path w="12380814" h="10287000">
                <a:moveTo>
                  <a:pt x="0" y="0"/>
                </a:moveTo>
                <a:lnTo>
                  <a:pt x="12380815" y="0"/>
                </a:lnTo>
                <a:lnTo>
                  <a:pt x="1238081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770" r="-2601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390102" y="3115945"/>
            <a:ext cx="6581904" cy="2761508"/>
            <a:chOff x="0" y="0"/>
            <a:chExt cx="8775872" cy="368201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762"/>
              <a:ext cx="8775872" cy="2879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512"/>
                </a:lnSpc>
              </a:pPr>
              <a:r>
                <a:rPr lang="en-US" sz="7093" spc="-212">
                  <a:solidFill>
                    <a:srgbClr val="FFFFFF"/>
                  </a:solidFill>
                  <a:latin typeface="Bebas Neue"/>
                  <a:ea typeface="Bebas Neue"/>
                  <a:cs typeface="Bebas Neue"/>
                  <a:sym typeface="Bebas Neue"/>
                </a:rPr>
                <a:t>plano de ação / não conforimdade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152213"/>
              <a:ext cx="8775872" cy="538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47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390102" y="5839353"/>
            <a:ext cx="6581904" cy="172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Ação tomada para eliminar a causa da não conformidade ou produto não conforme, de forma a impedir a sua reincidência.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32133" y="282446"/>
            <a:ext cx="6179672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6500" b="1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plano de ação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502369" y="1520352"/>
            <a:ext cx="4474244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0"/>
              </a:lnSpc>
            </a:pPr>
            <a:r>
              <a:rPr lang="en-US" sz="272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2024</a:t>
            </a:r>
          </a:p>
        </p:txBody>
      </p:sp>
      <p:sp>
        <p:nvSpPr>
          <p:cNvPr id="4" name="AutoShape 4"/>
          <p:cNvSpPr/>
          <p:nvPr/>
        </p:nvSpPr>
        <p:spPr>
          <a:xfrm>
            <a:off x="7536204" y="301496"/>
            <a:ext cx="4295434" cy="1375678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5" name="TextBox 5"/>
          <p:cNvSpPr txBox="1"/>
          <p:nvPr/>
        </p:nvSpPr>
        <p:spPr>
          <a:xfrm>
            <a:off x="8164214" y="682152"/>
            <a:ext cx="3039414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 ABERTAS 2024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536204" y="1082202"/>
            <a:ext cx="4295434" cy="4317092"/>
            <a:chOff x="0" y="0"/>
            <a:chExt cx="2704610" cy="271824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4610" cy="2718246"/>
            </a:xfrm>
            <a:custGeom>
              <a:avLst/>
              <a:gdLst/>
              <a:ahLst/>
              <a:cxnLst/>
              <a:rect l="l" t="t" r="r" b="b"/>
              <a:pathLst>
                <a:path w="2704610" h="2718246">
                  <a:moveTo>
                    <a:pt x="0" y="0"/>
                  </a:moveTo>
                  <a:lnTo>
                    <a:pt x="0" y="2718246"/>
                  </a:lnTo>
                  <a:lnTo>
                    <a:pt x="2704610" y="2718246"/>
                  </a:lnTo>
                  <a:lnTo>
                    <a:pt x="2704610" y="0"/>
                  </a:lnTo>
                  <a:lnTo>
                    <a:pt x="0" y="0"/>
                  </a:lnTo>
                  <a:close/>
                  <a:moveTo>
                    <a:pt x="2643650" y="2657286"/>
                  </a:moveTo>
                  <a:lnTo>
                    <a:pt x="59690" y="2657286"/>
                  </a:lnTo>
                  <a:lnTo>
                    <a:pt x="59690" y="59690"/>
                  </a:lnTo>
                  <a:lnTo>
                    <a:pt x="2643650" y="59690"/>
                  </a:lnTo>
                  <a:lnTo>
                    <a:pt x="2643650" y="2657286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12580558" y="301496"/>
            <a:ext cx="4471055" cy="1375678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9" name="TextBox 9"/>
          <p:cNvSpPr txBox="1"/>
          <p:nvPr/>
        </p:nvSpPr>
        <p:spPr>
          <a:xfrm>
            <a:off x="13166316" y="589285"/>
            <a:ext cx="3774972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 FECHADOS 2024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54" y="1571131"/>
            <a:ext cx="3694460" cy="456067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02369" y="6228226"/>
            <a:ext cx="116684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0"/>
              </a:lnSpc>
            </a:pPr>
            <a:r>
              <a:rPr lang="en-US" sz="272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2023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00" y="6607269"/>
            <a:ext cx="3245218" cy="3784762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7602879" y="6174026"/>
            <a:ext cx="4295434" cy="1375678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14" name="TextBox 14"/>
          <p:cNvSpPr txBox="1"/>
          <p:nvPr/>
        </p:nvSpPr>
        <p:spPr>
          <a:xfrm>
            <a:off x="8106314" y="6657077"/>
            <a:ext cx="4474244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  ABERTAS 2023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536204" y="6192592"/>
            <a:ext cx="4362109" cy="3879050"/>
            <a:chOff x="0" y="0"/>
            <a:chExt cx="2746592" cy="244243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46592" cy="2442434"/>
            </a:xfrm>
            <a:custGeom>
              <a:avLst/>
              <a:gdLst/>
              <a:ahLst/>
              <a:cxnLst/>
              <a:rect l="l" t="t" r="r" b="b"/>
              <a:pathLst>
                <a:path w="2746592" h="2442434">
                  <a:moveTo>
                    <a:pt x="0" y="0"/>
                  </a:moveTo>
                  <a:lnTo>
                    <a:pt x="0" y="2442434"/>
                  </a:lnTo>
                  <a:lnTo>
                    <a:pt x="2746592" y="2442434"/>
                  </a:lnTo>
                  <a:lnTo>
                    <a:pt x="2746592" y="0"/>
                  </a:lnTo>
                  <a:lnTo>
                    <a:pt x="0" y="0"/>
                  </a:lnTo>
                  <a:close/>
                  <a:moveTo>
                    <a:pt x="2685632" y="2381474"/>
                  </a:moveTo>
                  <a:lnTo>
                    <a:pt x="59690" y="2381474"/>
                  </a:lnTo>
                  <a:lnTo>
                    <a:pt x="59690" y="59690"/>
                  </a:lnTo>
                  <a:lnTo>
                    <a:pt x="2685632" y="59690"/>
                  </a:lnTo>
                  <a:lnTo>
                    <a:pt x="2685632" y="238147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8142570" y="8557829"/>
            <a:ext cx="3168428" cy="700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6"/>
              </a:lnSpc>
            </a:pPr>
            <a:r>
              <a:rPr lang="en-US" sz="2118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NA</a:t>
            </a:r>
          </a:p>
          <a:p>
            <a:pPr algn="ctr">
              <a:lnSpc>
                <a:spcPts val="2766"/>
              </a:lnSpc>
              <a:spcBef>
                <a:spcPct val="0"/>
              </a:spcBef>
            </a:pPr>
            <a:endParaRPr lang="en-US" sz="2118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12571033" y="6174026"/>
            <a:ext cx="4480580" cy="1375678"/>
          </a:xfrm>
          <a:prstGeom prst="rect">
            <a:avLst/>
          </a:prstGeom>
          <a:solidFill>
            <a:srgbClr val="A6A6A6"/>
          </a:solidFill>
        </p:spPr>
      </p:sp>
      <p:grpSp>
        <p:nvGrpSpPr>
          <p:cNvPr id="19" name="Group 19"/>
          <p:cNvGrpSpPr/>
          <p:nvPr/>
        </p:nvGrpSpPr>
        <p:grpSpPr>
          <a:xfrm>
            <a:off x="12571033" y="6218701"/>
            <a:ext cx="4479347" cy="3879050"/>
            <a:chOff x="0" y="0"/>
            <a:chExt cx="2820410" cy="24424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20410" cy="2442434"/>
            </a:xfrm>
            <a:custGeom>
              <a:avLst/>
              <a:gdLst/>
              <a:ahLst/>
              <a:cxnLst/>
              <a:rect l="l" t="t" r="r" b="b"/>
              <a:pathLst>
                <a:path w="2820410" h="2442434">
                  <a:moveTo>
                    <a:pt x="0" y="0"/>
                  </a:moveTo>
                  <a:lnTo>
                    <a:pt x="0" y="2442434"/>
                  </a:lnTo>
                  <a:lnTo>
                    <a:pt x="2820410" y="2442434"/>
                  </a:lnTo>
                  <a:lnTo>
                    <a:pt x="2820410" y="0"/>
                  </a:lnTo>
                  <a:lnTo>
                    <a:pt x="0" y="0"/>
                  </a:lnTo>
                  <a:close/>
                  <a:moveTo>
                    <a:pt x="2759450" y="2381474"/>
                  </a:moveTo>
                  <a:lnTo>
                    <a:pt x="59690" y="2381474"/>
                  </a:lnTo>
                  <a:lnTo>
                    <a:pt x="59690" y="59690"/>
                  </a:lnTo>
                  <a:lnTo>
                    <a:pt x="2759450" y="59690"/>
                  </a:lnTo>
                  <a:lnTo>
                    <a:pt x="2759450" y="2381474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12745469" y="6884566"/>
            <a:ext cx="4130475" cy="368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1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Gestão de PGR 01/23;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Planejamento (05, 07 ,08,). 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BRASKEM AL (Treinamentos) 002/23; RH -06/23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Planejamento - 03,04 Acelen(09,10 e 11)﻿.</a:t>
            </a:r>
          </a:p>
          <a:p>
            <a:pPr algn="ctr">
              <a:lnSpc>
                <a:spcPts val="3281"/>
              </a:lnSpc>
              <a:spcBef>
                <a:spcPct val="0"/>
              </a:spcBef>
            </a:pPr>
            <a:endParaRPr lang="en-US" sz="210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lnSpc>
                <a:spcPts val="2721"/>
              </a:lnSpc>
              <a:spcBef>
                <a:spcPct val="0"/>
              </a:spcBef>
            </a:pPr>
            <a:endParaRPr lang="en-US" sz="2100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166316" y="6657077"/>
            <a:ext cx="3774972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 FECHADOS 2023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571033" y="1510827"/>
            <a:ext cx="4479347" cy="4297117"/>
            <a:chOff x="0" y="0"/>
            <a:chExt cx="2820410" cy="270566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820410" cy="2705669"/>
            </a:xfrm>
            <a:custGeom>
              <a:avLst/>
              <a:gdLst/>
              <a:ahLst/>
              <a:cxnLst/>
              <a:rect l="l" t="t" r="r" b="b"/>
              <a:pathLst>
                <a:path w="2820410" h="2705669">
                  <a:moveTo>
                    <a:pt x="0" y="0"/>
                  </a:moveTo>
                  <a:lnTo>
                    <a:pt x="0" y="2705669"/>
                  </a:lnTo>
                  <a:lnTo>
                    <a:pt x="2820410" y="2705669"/>
                  </a:lnTo>
                  <a:lnTo>
                    <a:pt x="2820410" y="0"/>
                  </a:lnTo>
                  <a:lnTo>
                    <a:pt x="0" y="0"/>
                  </a:lnTo>
                  <a:close/>
                  <a:moveTo>
                    <a:pt x="2759450" y="2644709"/>
                  </a:moveTo>
                  <a:lnTo>
                    <a:pt x="59690" y="2644709"/>
                  </a:lnTo>
                  <a:lnTo>
                    <a:pt x="59690" y="59690"/>
                  </a:lnTo>
                  <a:lnTo>
                    <a:pt x="2759450" y="59690"/>
                  </a:lnTo>
                  <a:lnTo>
                    <a:pt x="2759450" y="2644709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7988107" y="2416544"/>
            <a:ext cx="3477354" cy="1619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5"/>
              </a:lnSpc>
            </a:pPr>
            <a:endParaRPr/>
          </a:p>
          <a:p>
            <a:pPr algn="ctr">
              <a:lnSpc>
                <a:spcPts val="2765"/>
              </a:lnSpc>
            </a:pPr>
            <a:r>
              <a:rPr lang="en-US" sz="197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Confiabilidade Nº11.24  Auditoria Braskem Nº13.24</a:t>
            </a:r>
          </a:p>
          <a:p>
            <a:pPr algn="ctr">
              <a:lnSpc>
                <a:spcPts val="2420"/>
              </a:lnSpc>
            </a:pPr>
            <a:endParaRPr lang="en-US" sz="1975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lnSpc>
                <a:spcPts val="2420"/>
              </a:lnSpc>
            </a:pPr>
            <a:endParaRPr lang="en-US" sz="1975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2467006" y="1871464"/>
            <a:ext cx="4687401" cy="4291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5"/>
              </a:lnSpc>
            </a:pPr>
            <a:r>
              <a:rPr lang="en-US" sz="209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 SSMA Nº01.24 </a:t>
            </a:r>
          </a:p>
          <a:p>
            <a:pPr algn="ctr">
              <a:lnSpc>
                <a:spcPts val="2935"/>
              </a:lnSpc>
            </a:pPr>
            <a:r>
              <a:rPr lang="en-US" sz="209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Direção Nº02.24</a:t>
            </a:r>
          </a:p>
          <a:p>
            <a:pPr algn="ctr">
              <a:lnSpc>
                <a:spcPts val="2935"/>
              </a:lnSpc>
            </a:pPr>
            <a:r>
              <a:rPr lang="en-US" sz="209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Comercial Nº03.24</a:t>
            </a:r>
          </a:p>
          <a:p>
            <a:pPr algn="ctr">
              <a:lnSpc>
                <a:spcPts val="2935"/>
              </a:lnSpc>
            </a:pPr>
            <a:r>
              <a:rPr lang="en-US" sz="209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Confiabilidade  Nº04.24</a:t>
            </a:r>
          </a:p>
          <a:p>
            <a:pPr algn="ctr">
              <a:lnSpc>
                <a:spcPts val="2935"/>
              </a:lnSpc>
            </a:pPr>
            <a:r>
              <a:rPr lang="en-US" sz="209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Direção Nº05.24</a:t>
            </a:r>
          </a:p>
          <a:p>
            <a:pPr algn="ctr">
              <a:lnSpc>
                <a:spcPts val="2935"/>
              </a:lnSpc>
            </a:pPr>
            <a:r>
              <a:rPr lang="en-US" sz="209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 Nº06.24                                   RH Nº08.24</a:t>
            </a:r>
          </a:p>
          <a:p>
            <a:pPr algn="ctr">
              <a:lnSpc>
                <a:spcPts val="2935"/>
              </a:lnSpc>
            </a:pPr>
            <a:r>
              <a:rPr lang="en-US" sz="209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Planejamento Nº09.24</a:t>
            </a:r>
          </a:p>
          <a:p>
            <a:pPr algn="ctr">
              <a:lnSpc>
                <a:spcPts val="2935"/>
              </a:lnSpc>
            </a:pPr>
            <a:r>
              <a:rPr lang="en-US" sz="209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Acelen/SSMA Nº10.24</a:t>
            </a:r>
          </a:p>
          <a:p>
            <a:pPr algn="ctr">
              <a:lnSpc>
                <a:spcPts val="2935"/>
              </a:lnSpc>
            </a:pPr>
            <a:r>
              <a:rPr lang="en-US" sz="2096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Braskem Nº12.24 </a:t>
            </a:r>
          </a:p>
          <a:p>
            <a:pPr algn="ctr">
              <a:lnSpc>
                <a:spcPts val="2935"/>
              </a:lnSpc>
              <a:spcBef>
                <a:spcPct val="0"/>
              </a:spcBef>
            </a:pPr>
            <a:endParaRPr lang="en-US" sz="2096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ctr">
              <a:lnSpc>
                <a:spcPts val="2368"/>
              </a:lnSpc>
              <a:spcBef>
                <a:spcPct val="0"/>
              </a:spcBef>
            </a:pPr>
            <a:endParaRPr lang="en-US" sz="2096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78720" y="3767822"/>
            <a:ext cx="4479347" cy="4280720"/>
            <a:chOff x="0" y="0"/>
            <a:chExt cx="2820410" cy="26953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20410" cy="2695345"/>
            </a:xfrm>
            <a:custGeom>
              <a:avLst/>
              <a:gdLst/>
              <a:ahLst/>
              <a:cxnLst/>
              <a:rect l="l" t="t" r="r" b="b"/>
              <a:pathLst>
                <a:path w="2820410" h="2695345">
                  <a:moveTo>
                    <a:pt x="0" y="0"/>
                  </a:moveTo>
                  <a:lnTo>
                    <a:pt x="0" y="2695345"/>
                  </a:lnTo>
                  <a:lnTo>
                    <a:pt x="2820410" y="2695345"/>
                  </a:lnTo>
                  <a:lnTo>
                    <a:pt x="2820410" y="0"/>
                  </a:lnTo>
                  <a:lnTo>
                    <a:pt x="0" y="0"/>
                  </a:lnTo>
                  <a:close/>
                  <a:moveTo>
                    <a:pt x="2759450" y="2634385"/>
                  </a:moveTo>
                  <a:lnTo>
                    <a:pt x="59690" y="2634385"/>
                  </a:lnTo>
                  <a:lnTo>
                    <a:pt x="59690" y="59690"/>
                  </a:lnTo>
                  <a:lnTo>
                    <a:pt x="2759450" y="59690"/>
                  </a:lnTo>
                  <a:lnTo>
                    <a:pt x="2759450" y="2634385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35433" y="3766957"/>
            <a:ext cx="4479347" cy="4281585"/>
            <a:chOff x="0" y="0"/>
            <a:chExt cx="2820410" cy="26958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20410" cy="2695889"/>
            </a:xfrm>
            <a:custGeom>
              <a:avLst/>
              <a:gdLst/>
              <a:ahLst/>
              <a:cxnLst/>
              <a:rect l="l" t="t" r="r" b="b"/>
              <a:pathLst>
                <a:path w="2820410" h="2695889">
                  <a:moveTo>
                    <a:pt x="0" y="0"/>
                  </a:moveTo>
                  <a:lnTo>
                    <a:pt x="0" y="2695889"/>
                  </a:lnTo>
                  <a:lnTo>
                    <a:pt x="2820410" y="2695889"/>
                  </a:lnTo>
                  <a:lnTo>
                    <a:pt x="2820410" y="0"/>
                  </a:lnTo>
                  <a:lnTo>
                    <a:pt x="0" y="0"/>
                  </a:lnTo>
                  <a:close/>
                  <a:moveTo>
                    <a:pt x="2759450" y="2634929"/>
                  </a:moveTo>
                  <a:lnTo>
                    <a:pt x="59690" y="2634929"/>
                  </a:lnTo>
                  <a:lnTo>
                    <a:pt x="59690" y="59690"/>
                  </a:lnTo>
                  <a:lnTo>
                    <a:pt x="2759450" y="59690"/>
                  </a:lnTo>
                  <a:lnTo>
                    <a:pt x="2759450" y="2634929"/>
                  </a:ln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12778720" y="3767822"/>
            <a:ext cx="4480580" cy="1375678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7" name="AutoShape 7"/>
          <p:cNvSpPr/>
          <p:nvPr/>
        </p:nvSpPr>
        <p:spPr>
          <a:xfrm>
            <a:off x="7635433" y="3767822"/>
            <a:ext cx="4480580" cy="1375678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8" name="TextBox 8"/>
          <p:cNvSpPr txBox="1"/>
          <p:nvPr/>
        </p:nvSpPr>
        <p:spPr>
          <a:xfrm>
            <a:off x="496438" y="514350"/>
            <a:ext cx="6179672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</a:pPr>
            <a:r>
              <a:rPr lang="en-US" sz="6500" b="1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NÃO CONFORMIDADES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87987" y="4246111"/>
            <a:ext cx="3774972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NC ABERTAS  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51721" y="1871482"/>
            <a:ext cx="4474244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0"/>
              </a:lnSpc>
            </a:pPr>
            <a:r>
              <a:rPr lang="en-US" sz="272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2024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80" y="2264331"/>
            <a:ext cx="3408026" cy="397463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799060" y="5771366"/>
            <a:ext cx="4152094" cy="44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8"/>
              </a:lnSpc>
              <a:spcBef>
                <a:spcPct val="0"/>
              </a:spcBef>
            </a:pPr>
            <a:r>
              <a:rPr lang="en-US" sz="259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N/A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60778" y="5293513"/>
            <a:ext cx="3535302" cy="291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9"/>
              </a:lnSpc>
            </a:pPr>
            <a:r>
              <a:rPr lang="en-US" sz="186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(01 e 02) NC SUPRIMENTOS</a:t>
            </a:r>
          </a:p>
          <a:p>
            <a:pPr algn="ctr">
              <a:lnSpc>
                <a:spcPts val="2609"/>
              </a:lnSpc>
            </a:pPr>
            <a:r>
              <a:rPr lang="en-US" sz="186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(03) NC SSMA</a:t>
            </a:r>
          </a:p>
          <a:p>
            <a:pPr algn="ctr">
              <a:lnSpc>
                <a:spcPts val="2609"/>
              </a:lnSpc>
            </a:pPr>
            <a:r>
              <a:rPr lang="en-US" sz="186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(04) NC Acelen</a:t>
            </a:r>
          </a:p>
          <a:p>
            <a:pPr algn="ctr">
              <a:lnSpc>
                <a:spcPts val="2609"/>
              </a:lnSpc>
            </a:pPr>
            <a:r>
              <a:rPr lang="en-US" sz="186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(05) NC SUPRIMENTOS</a:t>
            </a:r>
          </a:p>
          <a:p>
            <a:pPr algn="ctr">
              <a:lnSpc>
                <a:spcPts val="2609"/>
              </a:lnSpc>
            </a:pPr>
            <a:r>
              <a:rPr lang="en-US" sz="186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(06) NC SSMA</a:t>
            </a:r>
          </a:p>
          <a:p>
            <a:pPr algn="ctr">
              <a:lnSpc>
                <a:spcPts val="2609"/>
              </a:lnSpc>
            </a:pPr>
            <a:r>
              <a:rPr lang="en-US" sz="186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(08) BRASKEM</a:t>
            </a:r>
          </a:p>
          <a:p>
            <a:pPr algn="ctr">
              <a:lnSpc>
                <a:spcPts val="2609"/>
              </a:lnSpc>
            </a:pPr>
            <a:r>
              <a:rPr lang="en-US" sz="186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(09) NC EXTERNA DOW</a:t>
            </a:r>
          </a:p>
          <a:p>
            <a:pPr algn="ctr">
              <a:lnSpc>
                <a:spcPts val="2609"/>
              </a:lnSpc>
            </a:pPr>
            <a:r>
              <a:rPr lang="en-US" sz="1864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(10) NC EXTERNA DIREÇÃO</a:t>
            </a:r>
          </a:p>
          <a:p>
            <a:pPr algn="ctr">
              <a:lnSpc>
                <a:spcPts val="2609"/>
              </a:lnSpc>
              <a:spcBef>
                <a:spcPct val="0"/>
              </a:spcBef>
            </a:pPr>
            <a:endParaRPr lang="en-US" sz="1864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02369" y="6228226"/>
            <a:ext cx="116684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70"/>
              </a:lnSpc>
            </a:pPr>
            <a:r>
              <a:rPr lang="en-US" sz="2725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2023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00" y="6607269"/>
            <a:ext cx="3245218" cy="378476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3121108" y="4261175"/>
            <a:ext cx="3774972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NC FECHADAS 2024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20870"/>
            <a:ext cx="18288000" cy="1825468"/>
            <a:chOff x="0" y="0"/>
            <a:chExt cx="6186311" cy="617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617504"/>
            </a:xfrm>
            <a:custGeom>
              <a:avLst/>
              <a:gdLst/>
              <a:ahLst/>
              <a:cxnLst/>
              <a:rect l="l" t="t" r="r" b="b"/>
              <a:pathLst>
                <a:path w="6186311" h="617504">
                  <a:moveTo>
                    <a:pt x="0" y="0"/>
                  </a:moveTo>
                  <a:lnTo>
                    <a:pt x="6186311" y="0"/>
                  </a:lnTo>
                  <a:lnTo>
                    <a:pt x="6186311" y="617504"/>
                  </a:lnTo>
                  <a:lnTo>
                    <a:pt x="0" y="61750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6947509" y="9144593"/>
            <a:ext cx="3262284" cy="768471"/>
          </a:xfrm>
          <a:custGeom>
            <a:avLst/>
            <a:gdLst/>
            <a:ahLst/>
            <a:cxnLst/>
            <a:rect l="l" t="t" r="r" b="b"/>
            <a:pathLst>
              <a:path w="3262284" h="768471">
                <a:moveTo>
                  <a:pt x="0" y="0"/>
                </a:moveTo>
                <a:lnTo>
                  <a:pt x="3262284" y="0"/>
                </a:lnTo>
                <a:lnTo>
                  <a:pt x="3262284" y="768471"/>
                </a:lnTo>
                <a:lnTo>
                  <a:pt x="0" y="7684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1771" y="3735322"/>
            <a:ext cx="15913759" cy="1408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2"/>
              </a:lnSpc>
            </a:pPr>
            <a:r>
              <a:rPr lang="en-US" sz="10552" spc="-21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Obrigado!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217" y="530601"/>
            <a:ext cx="10817834" cy="114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5"/>
              </a:lnSpc>
              <a:spcBef>
                <a:spcPct val="0"/>
              </a:spcBef>
            </a:pPr>
            <a:r>
              <a:rPr lang="en-US" sz="7050" spc="-211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3217" y="1622158"/>
            <a:ext cx="11418650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INSPEÇÃO MATERIAL - Janeiro a Dezembro/ 24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650" y="1169850"/>
            <a:ext cx="11388389" cy="566325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93217" y="5818864"/>
            <a:ext cx="11839776" cy="471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0"/>
              </a:lnSpc>
            </a:pPr>
            <a:endParaRPr/>
          </a:p>
          <a:p>
            <a:pPr algn="just">
              <a:lnSpc>
                <a:spcPts val="2296"/>
              </a:lnSpc>
            </a:pPr>
            <a:r>
              <a:rPr lang="en-US" sz="1640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Meta de 95% de conformidade no recebimento de material:</a:t>
            </a:r>
          </a:p>
          <a:p>
            <a:pPr algn="just">
              <a:lnSpc>
                <a:spcPts val="1917"/>
              </a:lnSpc>
            </a:pPr>
            <a:endParaRPr lang="en-US" sz="1640">
              <a:solidFill>
                <a:srgbClr val="E1E5EA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  <a:p>
            <a:pPr algn="just">
              <a:lnSpc>
                <a:spcPts val="1917"/>
              </a:lnSpc>
            </a:pPr>
            <a:r>
              <a:rPr lang="en-US" sz="1369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Janeiro: Não h</a:t>
            </a:r>
            <a:r>
              <a:rPr lang="en-US" sz="1369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ouve registro de NC no recebimento de material Braskem, Dow, Acelen e SEDE .</a:t>
            </a:r>
          </a:p>
          <a:p>
            <a:pPr algn="just">
              <a:lnSpc>
                <a:spcPts val="1917"/>
              </a:lnSpc>
            </a:pPr>
            <a:r>
              <a:rPr lang="en-US" sz="1369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Fevereiro: Não houve registro de NC no recebimento de material Braskem, Dow, Acelen e SEDE.</a:t>
            </a:r>
          </a:p>
          <a:p>
            <a:pPr algn="just">
              <a:lnSpc>
                <a:spcPts val="1917"/>
              </a:lnSpc>
            </a:pPr>
            <a:r>
              <a:rPr lang="en-US" sz="1369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Março: Não h</a:t>
            </a:r>
            <a:r>
              <a:rPr lang="en-US" sz="1369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ouve registro de NC no recebimento de material  Acelen, Dow e SEDE .</a:t>
            </a:r>
          </a:p>
          <a:p>
            <a:pPr algn="just">
              <a:lnSpc>
                <a:spcPts val="1917"/>
              </a:lnSpc>
            </a:pPr>
            <a:r>
              <a:rPr lang="en-US" sz="1369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Abril: Não houve registro de NC no recebimento de material Acelen Braskem, Sede e DOW.</a:t>
            </a:r>
          </a:p>
          <a:p>
            <a:pPr algn="just">
              <a:lnSpc>
                <a:spcPts val="1917"/>
              </a:lnSpc>
            </a:pPr>
            <a:r>
              <a:rPr lang="en-US" sz="1369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Maio:Não houve registro de NC no recebimento de material Acelen, Braskem, Sede. Dow (Houve não conformidade no recebimento de material)</a:t>
            </a:r>
          </a:p>
          <a:p>
            <a:pPr algn="just">
              <a:lnSpc>
                <a:spcPts val="1920"/>
              </a:lnSpc>
            </a:pPr>
            <a:r>
              <a:rPr lang="en-US" sz="1371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Junho: Não houve registro de NC no recebimento de material Acelen, Dow e Braskem</a:t>
            </a:r>
          </a:p>
          <a:p>
            <a:pPr algn="just">
              <a:lnSpc>
                <a:spcPts val="1920"/>
              </a:lnSpc>
            </a:pPr>
            <a:r>
              <a:rPr lang="en-US" sz="1371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Julho: Não houve registro de NC no recebimento de material Braskem, Dow, Acelen e SEDE .</a:t>
            </a:r>
          </a:p>
          <a:p>
            <a:pPr algn="just">
              <a:lnSpc>
                <a:spcPts val="1920"/>
              </a:lnSpc>
            </a:pPr>
            <a:r>
              <a:rPr lang="en-US" sz="1371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Agosto: Não houve registro de NC no recebimento de material Braskem, Dow, Acelen e SEDE.</a:t>
            </a:r>
          </a:p>
          <a:p>
            <a:pPr algn="just">
              <a:lnSpc>
                <a:spcPts val="1920"/>
              </a:lnSpc>
            </a:pPr>
            <a:r>
              <a:rPr lang="en-US" sz="1371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Setembro: Não houve registro de NC no recebimento de material Braskem, Dow, Acelen e SEDE.</a:t>
            </a:r>
          </a:p>
          <a:p>
            <a:pPr algn="just">
              <a:lnSpc>
                <a:spcPts val="1920"/>
              </a:lnSpc>
            </a:pPr>
            <a:r>
              <a:rPr lang="en-US" sz="1371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Outubro: Não houve registro de NC no recebimento de material Braskem, Dow, Acelen e SEDE</a:t>
            </a:r>
          </a:p>
          <a:p>
            <a:pPr algn="just">
              <a:lnSpc>
                <a:spcPts val="1920"/>
              </a:lnSpc>
            </a:pPr>
            <a:r>
              <a:rPr lang="en-US" sz="1371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Novembro: Não houve registro de NC no recebimento de material Braskem, Dow, Acelen e SEDE</a:t>
            </a:r>
          </a:p>
          <a:p>
            <a:pPr algn="just">
              <a:lnSpc>
                <a:spcPts val="1920"/>
              </a:lnSpc>
            </a:pPr>
            <a:r>
              <a:rPr lang="en-US" sz="1371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Dezembro: Sede houve 1 registro de não conformidade no recebimento de material. Não houve registro de NC no recebimento de material Braskem, Dow, Acelen </a:t>
            </a:r>
          </a:p>
          <a:p>
            <a:pPr algn="just">
              <a:lnSpc>
                <a:spcPts val="1920"/>
              </a:lnSpc>
            </a:pPr>
            <a:endParaRPr lang="en-US" sz="1371">
              <a:solidFill>
                <a:srgbClr val="E1E5EA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  <a:p>
            <a:pPr marL="0" lvl="0" indent="0" algn="just">
              <a:lnSpc>
                <a:spcPts val="1920"/>
              </a:lnSpc>
              <a:spcBef>
                <a:spcPct val="0"/>
              </a:spcBef>
            </a:pPr>
            <a:endParaRPr lang="en-US" sz="1371">
              <a:solidFill>
                <a:srgbClr val="E1E5EA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77602" y="2549482"/>
            <a:ext cx="141408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SEDE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55820" y="3581357"/>
            <a:ext cx="1818889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DOW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35643" y="4613233"/>
            <a:ext cx="228908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BRASKEM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35643" y="5645108"/>
            <a:ext cx="2139065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217" y="530601"/>
            <a:ext cx="10817834" cy="114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5"/>
              </a:lnSpc>
              <a:spcBef>
                <a:spcPct val="0"/>
              </a:spcBef>
            </a:pPr>
            <a:r>
              <a:rPr lang="en-US" sz="7050" spc="-211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58290" y="4401296"/>
            <a:ext cx="1955465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BRASKEM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97348" y="3356384"/>
            <a:ext cx="166455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DOW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662" y="1637701"/>
            <a:ext cx="12289114" cy="55685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93217" y="1622158"/>
            <a:ext cx="11418650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NÃO CONFORMIDADE ATIVIDADE- Janeiro a Dezembro/ 24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93217" y="5129212"/>
            <a:ext cx="12532236" cy="4937068"/>
            <a:chOff x="0" y="-19050"/>
            <a:chExt cx="16709648" cy="6582756"/>
          </a:xfrm>
        </p:grpSpPr>
        <p:sp>
          <p:nvSpPr>
            <p:cNvPr id="8" name="TextBox 8"/>
            <p:cNvSpPr txBox="1"/>
            <p:nvPr/>
          </p:nvSpPr>
          <p:spPr>
            <a:xfrm>
              <a:off x="0" y="1243873"/>
              <a:ext cx="16709648" cy="5319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478"/>
                </a:lnSpc>
              </a:pPr>
              <a:endParaRPr dirty="0"/>
            </a:p>
            <a:p>
              <a:pPr algn="just">
                <a:lnSpc>
                  <a:spcPts val="2577"/>
                </a:lnSpc>
              </a:pPr>
              <a:r>
                <a:rPr lang="en-US" sz="1841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Meta de 95% de </a:t>
              </a:r>
              <a:r>
                <a:rPr lang="en-US" sz="1841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conformidade</a:t>
              </a:r>
              <a:r>
                <a:rPr lang="en-US" sz="1841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no </a:t>
              </a:r>
              <a:r>
                <a:rPr lang="en-US" sz="1841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conformidade</a:t>
              </a:r>
              <a:r>
                <a:rPr lang="en-US" sz="1841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da </a:t>
              </a:r>
              <a:r>
                <a:rPr lang="en-US" sz="1841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atividade</a:t>
              </a:r>
              <a:r>
                <a:rPr lang="en-US" sz="1841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.</a:t>
              </a:r>
            </a:p>
            <a:p>
              <a:pPr algn="just">
                <a:lnSpc>
                  <a:spcPts val="2393"/>
                </a:lnSpc>
              </a:pP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</a:p>
            <a:p>
              <a:pPr algn="just">
                <a:lnSpc>
                  <a:spcPts val="2393"/>
                </a:lnSpc>
              </a:pP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Janeiro :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Não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houve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registro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de NC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atividade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Braskem AL, Dow e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Acelen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;</a:t>
              </a:r>
            </a:p>
            <a:p>
              <a:pPr algn="just">
                <a:lnSpc>
                  <a:spcPts val="2393"/>
                </a:lnSpc>
              </a:pP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Fevereiro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: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Não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houve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registro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de NC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atividade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Braskem AL, Dow e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Acelen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.</a:t>
              </a:r>
            </a:p>
            <a:p>
              <a:pPr algn="just">
                <a:lnSpc>
                  <a:spcPts val="2393"/>
                </a:lnSpc>
              </a:pPr>
              <a:r>
                <a:rPr lang="en-US" sz="1709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Março</a:t>
              </a:r>
              <a:r>
                <a:rPr lang="en-US" sz="1709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: </a:t>
              </a:r>
              <a:r>
                <a:rPr lang="en-US" sz="1709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Não</a:t>
              </a:r>
              <a:r>
                <a:rPr lang="en-US" sz="1709" dirty="0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h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ouve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registro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de NC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atividade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Braskem Dow,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Acelen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-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Houve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registro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de NC da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atividade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;</a:t>
              </a:r>
            </a:p>
            <a:p>
              <a:pPr algn="just">
                <a:lnSpc>
                  <a:spcPts val="2393"/>
                </a:lnSpc>
              </a:pP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Abril: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Não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houve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registro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de NC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atividade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DOW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Acelen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e Braskem</a:t>
              </a:r>
            </a:p>
            <a:p>
              <a:pPr algn="just">
                <a:lnSpc>
                  <a:spcPts val="2393"/>
                </a:lnSpc>
              </a:pP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Maio: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Não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houve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registro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de NC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atividade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DOW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Acelen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e Braskem</a:t>
              </a:r>
            </a:p>
            <a:p>
              <a:pPr algn="just">
                <a:lnSpc>
                  <a:spcPts val="2393"/>
                </a:lnSpc>
              </a:pP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Junho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a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Julho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: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Não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houve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registro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de NC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atividade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DOW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Acelen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 e Braskem</a:t>
              </a:r>
            </a:p>
            <a:p>
              <a:pPr algn="just">
                <a:lnSpc>
                  <a:spcPts val="2393"/>
                </a:lnSpc>
              </a:pP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Agosto a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Setembro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: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Não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houve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registro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de NC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atividade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DOW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Acelen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e Braskem. </a:t>
              </a:r>
            </a:p>
            <a:p>
              <a:pPr algn="just">
                <a:lnSpc>
                  <a:spcPts val="2393"/>
                </a:lnSpc>
              </a:pP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Outubro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e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Novembro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: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Não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houve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registro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de NC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atividade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DOW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Acelen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e Braskem. </a:t>
              </a:r>
            </a:p>
            <a:p>
              <a:pPr algn="just">
                <a:lnSpc>
                  <a:spcPts val="2393"/>
                </a:lnSpc>
              </a:pP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Dezembro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: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Não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houve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registro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de NC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atividade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na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DOW </a:t>
              </a:r>
              <a:r>
                <a:rPr lang="en-US" sz="1709" dirty="0" err="1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Acelen</a:t>
              </a:r>
              <a:r>
                <a:rPr lang="en-US" sz="1709" dirty="0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e Braskem.</a:t>
              </a:r>
            </a:p>
            <a:p>
              <a:pPr marL="0" lvl="0" indent="0" algn="just">
                <a:lnSpc>
                  <a:spcPts val="1983"/>
                </a:lnSpc>
                <a:spcBef>
                  <a:spcPct val="0"/>
                </a:spcBef>
              </a:pPr>
              <a:endParaRPr lang="en-US" sz="1709" dirty="0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6709648" cy="8492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55"/>
                </a:lnSpc>
              </a:pPr>
              <a:r>
                <a:rPr lang="en-US" sz="1965" spc="-58">
                  <a:solidFill>
                    <a:srgbClr val="706B7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                  </a:t>
              </a:r>
            </a:p>
            <a:p>
              <a:pPr marL="0" lvl="0" indent="0" algn="just">
                <a:lnSpc>
                  <a:spcPts val="2555"/>
                </a:lnSpc>
                <a:spcBef>
                  <a:spcPct val="0"/>
                </a:spcBef>
              </a:pPr>
              <a:endParaRPr lang="en-US" sz="1965" spc="-58">
                <a:solidFill>
                  <a:srgbClr val="706B7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88498" y="5446209"/>
            <a:ext cx="2734235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ACELEN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217" y="416246"/>
            <a:ext cx="10817834" cy="114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5"/>
              </a:lnSpc>
              <a:spcBef>
                <a:spcPct val="0"/>
              </a:spcBef>
            </a:pPr>
            <a:r>
              <a:rPr lang="en-US" sz="7050" spc="-211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3217" y="1622158"/>
            <a:ext cx="12383062" cy="49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Check List dos Veiculos e RMS Geradas - Julho a Dezembro/ 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78066" y="5479039"/>
            <a:ext cx="8149870" cy="5319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99"/>
              </a:lnSpc>
            </a:pPr>
            <a:endParaRPr/>
          </a:p>
          <a:p>
            <a:pPr algn="just">
              <a:lnSpc>
                <a:spcPts val="3166"/>
              </a:lnSpc>
            </a:pPr>
            <a:r>
              <a:rPr lang="en-US" sz="226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Meta de 100% de check list de veiculos da frota  :</a:t>
            </a:r>
          </a:p>
          <a:p>
            <a:pPr algn="just">
              <a:lnSpc>
                <a:spcPts val="3047"/>
              </a:lnSpc>
            </a:pPr>
            <a:endParaRPr lang="en-US" sz="2261">
              <a:solidFill>
                <a:srgbClr val="FFFFFF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algn="just">
              <a:lnSpc>
                <a:spcPts val="2450"/>
              </a:lnSpc>
            </a:pPr>
            <a:r>
              <a:rPr lang="en-US" sz="175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Julho: Foi realizado 05 check list das frotas para 06 veiculos da frota. (Faltou a Strada da Acelen) </a:t>
            </a:r>
          </a:p>
          <a:p>
            <a:pPr algn="just">
              <a:lnSpc>
                <a:spcPts val="2450"/>
              </a:lnSpc>
            </a:pPr>
            <a:r>
              <a:rPr lang="en-US" sz="175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Agosto</a:t>
            </a:r>
            <a:r>
              <a:rPr lang="en-US" sz="175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: Foi realizado 05 check list das frotas para 06 veiculos da frota. (Faltou o Fiorino da Braskem)</a:t>
            </a:r>
          </a:p>
          <a:p>
            <a:pPr algn="just">
              <a:lnSpc>
                <a:spcPts val="2450"/>
              </a:lnSpc>
            </a:pPr>
            <a:r>
              <a:rPr lang="en-US" sz="175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Setembro: Foi realizado 06 check list das frotas para 07 veiculos da frota. (Faltou o Fiorino da Braskem)</a:t>
            </a:r>
          </a:p>
          <a:p>
            <a:pPr algn="just">
              <a:lnSpc>
                <a:spcPts val="2450"/>
              </a:lnSpc>
            </a:pPr>
            <a:r>
              <a:rPr lang="en-US" sz="175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Outubro: Foi realizado 06 check list das frotas para 06 veículos da frota. </a:t>
            </a:r>
          </a:p>
          <a:p>
            <a:pPr algn="just">
              <a:lnSpc>
                <a:spcPts val="2450"/>
              </a:lnSpc>
            </a:pPr>
            <a:r>
              <a:rPr lang="en-US" sz="175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Novembro: Foi realizado 09 check list das frotas para 09 veículos da frota. </a:t>
            </a:r>
          </a:p>
          <a:p>
            <a:pPr algn="just">
              <a:lnSpc>
                <a:spcPts val="2450"/>
              </a:lnSpc>
            </a:pPr>
            <a:r>
              <a:rPr lang="en-US" sz="1750">
                <a:solidFill>
                  <a:srgbClr val="FFFFFF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Dezembro: : Foi realizado 09 check list das frotas para 08 veículos da frota. ( Faltou o Caminhão porque esta em manutenção) </a:t>
            </a:r>
          </a:p>
          <a:p>
            <a:pPr algn="just">
              <a:lnSpc>
                <a:spcPts val="2450"/>
              </a:lnSpc>
            </a:pPr>
            <a:endParaRPr lang="en-US" sz="1750">
              <a:solidFill>
                <a:srgbClr val="FFFFFF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  <a:p>
            <a:pPr marL="0" lvl="0" indent="0" algn="just">
              <a:lnSpc>
                <a:spcPts val="3047"/>
              </a:lnSpc>
              <a:spcBef>
                <a:spcPct val="0"/>
              </a:spcBef>
            </a:pPr>
            <a:endParaRPr lang="en-US" sz="1750">
              <a:solidFill>
                <a:srgbClr val="FFFFFF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378066" y="2185557"/>
            <a:ext cx="8325750" cy="4453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39"/>
              </a:lnSpc>
            </a:pPr>
            <a:endParaRPr/>
          </a:p>
          <a:p>
            <a:pPr algn="just">
              <a:lnSpc>
                <a:spcPts val="3303"/>
              </a:lnSpc>
            </a:pPr>
            <a:r>
              <a:rPr lang="en-US" sz="2359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Meta é quantdade de RMS solicitadas x RMS realizadas no período:</a:t>
            </a:r>
          </a:p>
          <a:p>
            <a:pPr algn="just">
              <a:lnSpc>
                <a:spcPts val="2758"/>
              </a:lnSpc>
            </a:pPr>
            <a:endParaRPr lang="en-US" sz="2359">
              <a:solidFill>
                <a:srgbClr val="E1E5EA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  <a:p>
            <a:pPr algn="just">
              <a:lnSpc>
                <a:spcPts val="2509"/>
              </a:lnSpc>
            </a:pPr>
            <a:r>
              <a:rPr lang="en-US" sz="1792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Julho: 19 RMS GERADAS X 16 RMS ENTREGUES</a:t>
            </a:r>
          </a:p>
          <a:p>
            <a:pPr algn="just">
              <a:lnSpc>
                <a:spcPts val="2509"/>
              </a:lnSpc>
            </a:pPr>
            <a:r>
              <a:rPr lang="en-US" sz="1792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rPr>
              <a:t>Agosto</a:t>
            </a:r>
            <a:r>
              <a:rPr lang="en-US" sz="1792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: 17 RMS GERADAS X 11 RMS ENTREGUES.</a:t>
            </a:r>
          </a:p>
          <a:p>
            <a:pPr algn="just">
              <a:lnSpc>
                <a:spcPts val="2509"/>
              </a:lnSpc>
            </a:pPr>
            <a:r>
              <a:rPr lang="en-US" sz="1792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Setembro: 24 RMS GERADAS X 14 RMS ENTREGUES.</a:t>
            </a:r>
          </a:p>
          <a:p>
            <a:pPr algn="just">
              <a:lnSpc>
                <a:spcPts val="2509"/>
              </a:lnSpc>
            </a:pPr>
            <a:r>
              <a:rPr lang="en-US" sz="1792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Outubro: 26 RMS GERADAS X 23 RMS ENTREGUES.</a:t>
            </a:r>
          </a:p>
          <a:p>
            <a:pPr algn="just">
              <a:lnSpc>
                <a:spcPts val="2509"/>
              </a:lnSpc>
            </a:pPr>
            <a:r>
              <a:rPr lang="en-US" sz="1792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Novembro: 13 RMS GERADAS X 10 RMS ENTREGUES.</a:t>
            </a:r>
          </a:p>
          <a:p>
            <a:pPr algn="just">
              <a:lnSpc>
                <a:spcPts val="2509"/>
              </a:lnSpc>
            </a:pPr>
            <a:r>
              <a:rPr lang="en-US" sz="1792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Dezembro: 12 RMS GERADAS X 11 RMS ENTREGUES.</a:t>
            </a:r>
          </a:p>
          <a:p>
            <a:pPr algn="just">
              <a:lnSpc>
                <a:spcPts val="2509"/>
              </a:lnSpc>
            </a:pPr>
            <a:endParaRPr lang="en-US" sz="1792">
              <a:solidFill>
                <a:srgbClr val="E1E5EA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  <a:p>
            <a:pPr algn="just">
              <a:lnSpc>
                <a:spcPts val="2509"/>
              </a:lnSpc>
            </a:pPr>
            <a:endParaRPr lang="en-US" sz="1792">
              <a:solidFill>
                <a:srgbClr val="E1E5EA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  <a:p>
            <a:pPr marL="0" lvl="0" indent="0" algn="just">
              <a:lnSpc>
                <a:spcPts val="2758"/>
              </a:lnSpc>
              <a:spcBef>
                <a:spcPct val="0"/>
              </a:spcBef>
            </a:pPr>
            <a:endParaRPr lang="en-US" sz="1792">
              <a:solidFill>
                <a:srgbClr val="E1E5EA"/>
              </a:solidFill>
              <a:latin typeface="Poppins Light Bold"/>
              <a:ea typeface="Poppins Light Bold"/>
              <a:cs typeface="Poppins Light Bold"/>
              <a:sym typeface="Poppins Light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645" y="1883451"/>
            <a:ext cx="9610343" cy="68019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217" y="530601"/>
            <a:ext cx="10817834" cy="114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5"/>
              </a:lnSpc>
              <a:spcBef>
                <a:spcPct val="0"/>
              </a:spcBef>
            </a:pPr>
            <a:r>
              <a:rPr lang="en-US" sz="7050" spc="-211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3217" y="1827963"/>
            <a:ext cx="8838953" cy="41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18"/>
              </a:lnSpc>
              <a:spcBef>
                <a:spcPct val="0"/>
              </a:spcBef>
            </a:pPr>
            <a:r>
              <a:rPr lang="en-US" sz="244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TREINAMENTOS REALIZADOS- Janeiro a Dezembro/ 24 SEDE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4091" y="2513390"/>
            <a:ext cx="11260849" cy="702182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972106" y="2241548"/>
            <a:ext cx="8315894" cy="7565510"/>
            <a:chOff x="0" y="0"/>
            <a:chExt cx="11087858" cy="10087347"/>
          </a:xfrm>
        </p:grpSpPr>
        <p:sp>
          <p:nvSpPr>
            <p:cNvPr id="6" name="TextBox 6"/>
            <p:cNvSpPr txBox="1"/>
            <p:nvPr/>
          </p:nvSpPr>
          <p:spPr>
            <a:xfrm>
              <a:off x="0" y="-117186"/>
              <a:ext cx="11087858" cy="10204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489"/>
                </a:lnSpc>
              </a:pPr>
              <a:r>
                <a:rPr lang="en-US" sz="1778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</a:p>
            <a:p>
              <a:pPr algn="just">
                <a:lnSpc>
                  <a:spcPts val="2706"/>
                </a:lnSpc>
              </a:pPr>
              <a:endParaRPr lang="en-US" sz="1778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endParaRPr>
            </a:p>
            <a:p>
              <a:pPr algn="just">
                <a:lnSpc>
                  <a:spcPts val="2706"/>
                </a:lnSpc>
              </a:pPr>
              <a:endParaRPr lang="en-US" sz="1778">
                <a:solidFill>
                  <a:srgbClr val="E1E5EA"/>
                </a:solidFill>
                <a:latin typeface="Poppins Light Bold"/>
                <a:ea typeface="Poppins Light Bold"/>
                <a:cs typeface="Poppins Light Bold"/>
                <a:sym typeface="Poppins Light Bold"/>
              </a:endParaRPr>
            </a:p>
            <a:p>
              <a:pPr algn="just">
                <a:lnSpc>
                  <a:spcPts val="2706"/>
                </a:lnSpc>
              </a:pPr>
              <a:r>
                <a:rPr lang="en-US" sz="1933">
                  <a:solidFill>
                    <a:srgbClr val="E1E5EA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Em Janeiro 2024: Não houve treinamento previsto.</a:t>
              </a:r>
            </a:p>
            <a:p>
              <a:pPr algn="just">
                <a:lnSpc>
                  <a:spcPts val="2706"/>
                </a:lnSpc>
              </a:pPr>
              <a:r>
                <a:rPr lang="en-US" sz="193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Fevereiro 2024: Treinamento de QSSMA IS0 9001 Gestão da Qualidade Risoterm</a:t>
              </a:r>
            </a:p>
            <a:p>
              <a:pPr algn="just">
                <a:lnSpc>
                  <a:spcPts val="2706"/>
                </a:lnSpc>
              </a:pPr>
              <a:r>
                <a:rPr lang="en-US" sz="193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Março 2024: Texto CIPA Assédio NR-05 e Lei 14.457: </a:t>
              </a:r>
            </a:p>
            <a:p>
              <a:pPr algn="just">
                <a:lnSpc>
                  <a:spcPts val="2706"/>
                </a:lnSpc>
              </a:pPr>
              <a:r>
                <a:rPr lang="en-US" sz="193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Abril 2024: PQR 007 - Comunicação</a:t>
              </a:r>
            </a:p>
            <a:p>
              <a:pPr algn="just">
                <a:lnSpc>
                  <a:spcPts val="2706"/>
                </a:lnSpc>
              </a:pPr>
              <a:r>
                <a:rPr lang="en-US" sz="193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Maio 2024: PQR 010-Gestão de Recursos</a:t>
              </a:r>
            </a:p>
            <a:p>
              <a:pPr algn="just">
                <a:lnSpc>
                  <a:spcPts val="2706"/>
                </a:lnSpc>
              </a:pPr>
              <a:r>
                <a:rPr lang="en-US" sz="193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Junho 2024: Não houve treinamento previsto </a:t>
              </a:r>
            </a:p>
            <a:p>
              <a:pPr algn="just">
                <a:lnSpc>
                  <a:spcPts val="2706"/>
                </a:lnSpc>
              </a:pPr>
              <a:r>
                <a:rPr lang="en-US" sz="193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Julho 2024: Divulgação do PGR -Programa de Gerenciamento de Riscos e PCMSO - Programa de Controle Médico e Sáude Ocupacional.</a:t>
              </a:r>
            </a:p>
            <a:p>
              <a:pPr algn="just">
                <a:lnSpc>
                  <a:spcPts val="2706"/>
                </a:lnSpc>
              </a:pPr>
              <a:r>
                <a:rPr lang="en-US" sz="193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Agosto 2024: Não houve treinamento previsto para o periodo.</a:t>
              </a:r>
            </a:p>
            <a:p>
              <a:pPr algn="just">
                <a:lnSpc>
                  <a:spcPts val="2706"/>
                </a:lnSpc>
              </a:pPr>
              <a:r>
                <a:rPr lang="en-US" sz="193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Setembro 2024: Não houve treinamento previsto para o periodo.</a:t>
              </a:r>
            </a:p>
            <a:p>
              <a:pPr algn="just">
                <a:lnSpc>
                  <a:spcPts val="2706"/>
                </a:lnSpc>
              </a:pPr>
              <a:r>
                <a:rPr lang="en-US" sz="193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Out: Não houve treinamento previsto para o periodo.</a:t>
              </a:r>
            </a:p>
            <a:p>
              <a:pPr algn="just">
                <a:lnSpc>
                  <a:spcPts val="2706"/>
                </a:lnSpc>
              </a:pPr>
              <a:r>
                <a:rPr lang="en-US" sz="193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Nov: Não Conformidade de Rotina (Risonect)</a:t>
              </a:r>
            </a:p>
            <a:p>
              <a:pPr algn="just">
                <a:lnSpc>
                  <a:spcPts val="2706"/>
                </a:lnSpc>
              </a:pPr>
              <a:r>
                <a:rPr lang="en-US" sz="193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Dez: Brigada de Incêndio - IT CBMBA Nº 17/2016</a:t>
              </a:r>
            </a:p>
            <a:p>
              <a:pPr algn="just">
                <a:lnSpc>
                  <a:spcPts val="2706"/>
                </a:lnSpc>
              </a:pPr>
              <a:r>
                <a:rPr lang="en-US" sz="1933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</a:t>
              </a:r>
            </a:p>
            <a:p>
              <a:pPr algn="just">
                <a:lnSpc>
                  <a:spcPts val="2706"/>
                </a:lnSpc>
              </a:pPr>
              <a:endParaRPr lang="en-US" sz="1933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706"/>
                </a:lnSpc>
              </a:pPr>
              <a:endParaRPr lang="en-US" sz="1933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706"/>
                </a:lnSpc>
              </a:pPr>
              <a:endParaRPr lang="en-US" sz="1933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lvl="0" indent="0" algn="just">
                <a:lnSpc>
                  <a:spcPts val="2489"/>
                </a:lnSpc>
                <a:spcBef>
                  <a:spcPct val="0"/>
                </a:spcBef>
              </a:pPr>
              <a:endParaRPr lang="en-US" sz="1933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1087858" cy="1398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89"/>
                </a:lnSpc>
              </a:pPr>
              <a:r>
                <a:rPr lang="en-US" sz="2145" spc="-64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de 90% do cumprimento do plano de treinamento: </a:t>
              </a:r>
            </a:p>
            <a:p>
              <a:pPr algn="just">
                <a:lnSpc>
                  <a:spcPts val="2789"/>
                </a:lnSpc>
              </a:pPr>
              <a:r>
                <a:rPr lang="en-US" sz="2145" spc="-64">
                  <a:solidFill>
                    <a:srgbClr val="706B7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       </a:t>
              </a:r>
            </a:p>
            <a:p>
              <a:pPr marL="0" lvl="0" indent="0" algn="just">
                <a:lnSpc>
                  <a:spcPts val="2789"/>
                </a:lnSpc>
                <a:spcBef>
                  <a:spcPct val="0"/>
                </a:spcBef>
              </a:pPr>
              <a:endParaRPr lang="en-US" sz="2145" spc="-64">
                <a:solidFill>
                  <a:srgbClr val="706B7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217" y="530601"/>
            <a:ext cx="10817834" cy="114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5"/>
              </a:lnSpc>
              <a:spcBef>
                <a:spcPct val="0"/>
              </a:spcBef>
            </a:pPr>
            <a:r>
              <a:rPr lang="en-US" sz="7050" spc="-211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8445" y="1772605"/>
            <a:ext cx="8664639" cy="1011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TREINAMENTOS REALIZADOS- Janeiro a Dezembro/24 Braskem PVC/USC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8019" y="2603098"/>
            <a:ext cx="10397567" cy="717550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44000" y="715710"/>
            <a:ext cx="8969145" cy="8845673"/>
            <a:chOff x="0" y="0"/>
            <a:chExt cx="11958861" cy="11794230"/>
          </a:xfrm>
        </p:grpSpPr>
        <p:sp>
          <p:nvSpPr>
            <p:cNvPr id="6" name="TextBox 6"/>
            <p:cNvSpPr txBox="1"/>
            <p:nvPr/>
          </p:nvSpPr>
          <p:spPr>
            <a:xfrm>
              <a:off x="0" y="1317404"/>
              <a:ext cx="11958861" cy="10482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57"/>
                </a:lnSpc>
              </a:pPr>
              <a:endParaRPr/>
            </a:p>
            <a:p>
              <a:pPr algn="l">
                <a:lnSpc>
                  <a:spcPts val="2122"/>
                </a:lnSpc>
              </a:pPr>
              <a:r>
                <a:rPr lang="en-US" sz="1515">
                  <a:solidFill>
                    <a:srgbClr val="FFFFFF"/>
                  </a:solidFill>
                  <a:latin typeface="Poppins Light Bold"/>
                  <a:ea typeface="Poppins Light Bold"/>
                  <a:cs typeface="Poppins Light Bold"/>
                  <a:sym typeface="Poppins Light Bold"/>
                </a:rPr>
                <a:t> </a:t>
              </a:r>
            </a:p>
            <a:p>
              <a:pPr algn="l">
                <a:lnSpc>
                  <a:spcPts val="2122"/>
                </a:lnSpc>
              </a:pPr>
              <a:r>
                <a:rPr lang="en-US" sz="1515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Janeiro 2024: Divulgação da Politica de QSSMA (Risoterm), Politica de QSSMA (Braskem), Proteção contra agentes químicos, Regras Salvam Vidas (Braskem);  </a:t>
              </a:r>
            </a:p>
            <a:p>
              <a:pPr algn="l">
                <a:lnSpc>
                  <a:spcPts val="2122"/>
                </a:lnSpc>
              </a:pPr>
              <a:r>
                <a:rPr lang="en-US" sz="1515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Fevereiro 2024: Divulgação do PGR -Programa de Gerenciamento de Riscos e PCMSO - Programa de Controle Médico e Sáude Ocupacional, PQO-004 Obra Braskem.  </a:t>
              </a:r>
            </a:p>
            <a:p>
              <a:pPr algn="l">
                <a:lnSpc>
                  <a:spcPts val="2122"/>
                </a:lnSpc>
              </a:pPr>
              <a:r>
                <a:rPr lang="en-US" sz="1515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Março 2024: NR20 - Segurança e saúde no trabalho com inflamáveis e combustíveis  - Inicial/Reciclagem</a:t>
              </a:r>
            </a:p>
            <a:p>
              <a:pPr algn="l">
                <a:lnSpc>
                  <a:spcPts val="2122"/>
                </a:lnSpc>
              </a:pPr>
              <a:r>
                <a:rPr lang="en-US" sz="1515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Abril 2024: NR35 - Trabalho em Altura. Incluso Noções de Primeiros Socorros, Divulgação da IT-A-02 - Trabalho em Altura.</a:t>
              </a:r>
            </a:p>
            <a:p>
              <a:pPr algn="l">
                <a:lnSpc>
                  <a:spcPts val="2122"/>
                </a:lnSpc>
              </a:pPr>
              <a:r>
                <a:rPr lang="en-US" sz="1515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Maio 2024: Divulgação do PR-006- Tratamento de Acidentes e Incidentes (Risoterm); Divulgação do Plano de Emergência (Braskem)/ Divulgação Programa de Proteção Respiratória - PPR; Divulgação Programa de Proteção Auditiva - PCA</a:t>
              </a:r>
            </a:p>
            <a:p>
              <a:pPr algn="l">
                <a:lnSpc>
                  <a:spcPts val="2122"/>
                </a:lnSpc>
              </a:pPr>
              <a:r>
                <a:rPr lang="en-US" sz="1515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Junho 2024: (NR33 - Segurança e Saúde no trabalho em espaço confinado. Incluso Noções de Primeiros Socorros. Divulgação da IT-EC-01 - Trabalho em Espaço)</a:t>
              </a:r>
            </a:p>
            <a:p>
              <a:pPr algn="l">
                <a:lnSpc>
                  <a:spcPts val="2122"/>
                </a:lnSpc>
              </a:pPr>
              <a:r>
                <a:rPr lang="en-US" sz="1515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Julho 2024: Divulgação: IT-I-01/02/03/04/05/06- Isolamento Térmico; IT-R-01/02/03 - Refratário T-R-04 - Proteção Passiva. </a:t>
              </a:r>
            </a:p>
            <a:p>
              <a:pPr algn="l">
                <a:lnSpc>
                  <a:spcPts val="2122"/>
                </a:lnSpc>
              </a:pPr>
              <a:r>
                <a:rPr lang="en-US" sz="1515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Agosto 2024: NR-06 - Equipamento de Proteção Individual. Incluso divulgação do PR-003 - Guarda,Conservação e uso de EPI`s, EPC.</a:t>
              </a:r>
            </a:p>
            <a:p>
              <a:pPr algn="l">
                <a:lnSpc>
                  <a:spcPts val="2122"/>
                </a:lnSpc>
              </a:pPr>
              <a:r>
                <a:rPr lang="en-US" sz="1515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Setembro 2024: Treinamento de noções de Ergonomia - NR17. Postura correta no trabalho e levantamento e transporte manual de peso. (Exigência Braskem)</a:t>
              </a:r>
            </a:p>
            <a:p>
              <a:pPr algn="l">
                <a:lnSpc>
                  <a:spcPts val="2122"/>
                </a:lnSpc>
              </a:pPr>
              <a:r>
                <a:rPr lang="en-US" sz="1515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Out: PT - Permissão de Trabalho; AST - Analise de Segurança da Tarefa, Divulgação do PR-05 Meio Ambiente e Descarte de Residuos Programa 5S.</a:t>
              </a:r>
            </a:p>
            <a:p>
              <a:pPr algn="l">
                <a:lnSpc>
                  <a:spcPts val="2122"/>
                </a:lnSpc>
              </a:pPr>
              <a:r>
                <a:rPr lang="en-US" sz="1515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Nov: NR26 - FDS (Ficha com dados de segurança), Divulgação do PR - 01 Saúde Ocupacional, Divulgação do PR - 01 S.</a:t>
              </a:r>
            </a:p>
            <a:p>
              <a:pPr algn="l">
                <a:lnSpc>
                  <a:spcPts val="2122"/>
                </a:lnSpc>
              </a:pPr>
              <a:r>
                <a:rPr lang="en-US" sz="1515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Dez: Divulgação do PQR-02;07;08,10,12, SSMA em foco</a:t>
              </a:r>
            </a:p>
            <a:p>
              <a:pPr algn="l">
                <a:lnSpc>
                  <a:spcPts val="2122"/>
                </a:lnSpc>
              </a:pPr>
              <a:endParaRPr lang="en-US" sz="151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l">
                <a:lnSpc>
                  <a:spcPts val="2122"/>
                </a:lnSpc>
              </a:pPr>
              <a:endParaRPr lang="en-US" sz="151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l">
                <a:lnSpc>
                  <a:spcPts val="2122"/>
                </a:lnSpc>
              </a:pPr>
              <a:endParaRPr lang="en-US" sz="151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lvl="0" indent="0" algn="l">
                <a:lnSpc>
                  <a:spcPts val="1487"/>
                </a:lnSpc>
                <a:spcBef>
                  <a:spcPct val="0"/>
                </a:spcBef>
              </a:pPr>
              <a:endParaRPr lang="en-US" sz="1515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1958861" cy="1006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17"/>
                </a:lnSpc>
              </a:pPr>
              <a:endParaRPr/>
            </a:p>
            <a:p>
              <a:pPr algn="just">
                <a:lnSpc>
                  <a:spcPts val="2017"/>
                </a:lnSpc>
              </a:pPr>
              <a:r>
                <a:rPr lang="en-US" sz="1552" spc="-46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de 100% do cumprimento do plano de treinamento.</a:t>
              </a:r>
            </a:p>
            <a:p>
              <a:pPr marL="0" lvl="0" indent="0" algn="just">
                <a:lnSpc>
                  <a:spcPts val="2017"/>
                </a:lnSpc>
                <a:spcBef>
                  <a:spcPct val="0"/>
                </a:spcBef>
              </a:pPr>
              <a:endParaRPr lang="en-US" sz="1552" spc="-4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5536" y="530926"/>
            <a:ext cx="10817834" cy="114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5"/>
              </a:lnSpc>
              <a:spcBef>
                <a:spcPct val="0"/>
              </a:spcBef>
            </a:pPr>
            <a:r>
              <a:rPr lang="en-US" sz="7050" spc="-211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5536" y="1841559"/>
            <a:ext cx="8471358" cy="1011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21"/>
              </a:lnSpc>
              <a:spcBef>
                <a:spcPct val="0"/>
              </a:spcBef>
            </a:pPr>
            <a:r>
              <a:rPr lang="en-US" sz="294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TREINAMENTOS REALIZADOS- Janeiro a Dezembro/ 24 DOW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893" y="2500570"/>
            <a:ext cx="10167041" cy="701641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8929686" y="1679634"/>
            <a:ext cx="10211536" cy="7970112"/>
            <a:chOff x="0" y="0"/>
            <a:chExt cx="13615382" cy="10626816"/>
          </a:xfrm>
        </p:grpSpPr>
        <p:sp>
          <p:nvSpPr>
            <p:cNvPr id="6" name="TextBox 6"/>
            <p:cNvSpPr txBox="1"/>
            <p:nvPr/>
          </p:nvSpPr>
          <p:spPr>
            <a:xfrm>
              <a:off x="283812" y="1118974"/>
              <a:ext cx="13047757" cy="1250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789"/>
                </a:lnSpc>
              </a:pPr>
              <a:r>
                <a:rPr lang="en-US" sz="2915" spc="-87">
                  <a:solidFill>
                    <a:srgbClr val="706B7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                  </a:t>
              </a:r>
            </a:p>
            <a:p>
              <a:pPr marL="0" lvl="0" indent="0" algn="just">
                <a:lnSpc>
                  <a:spcPts val="3789"/>
                </a:lnSpc>
                <a:spcBef>
                  <a:spcPct val="0"/>
                </a:spcBef>
              </a:pPr>
              <a:endParaRPr lang="en-US" sz="2915" spc="-87">
                <a:solidFill>
                  <a:srgbClr val="706B7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34696"/>
              <a:ext cx="13615382" cy="1155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6"/>
                </a:lnSpc>
              </a:pPr>
              <a:r>
                <a:rPr lang="en-US" sz="2689" spc="-80">
                  <a:solidFill>
                    <a:srgbClr val="706B7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                  </a:t>
              </a:r>
            </a:p>
            <a:p>
              <a:pPr marL="0" lvl="0" indent="0" algn="just">
                <a:lnSpc>
                  <a:spcPts val="3496"/>
                </a:lnSpc>
                <a:spcBef>
                  <a:spcPct val="0"/>
                </a:spcBef>
              </a:pPr>
              <a:endParaRPr lang="en-US" sz="2689" spc="-80">
                <a:solidFill>
                  <a:srgbClr val="706B7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83812" y="246074"/>
              <a:ext cx="11436899" cy="10380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73"/>
                </a:lnSpc>
              </a:pPr>
              <a:endParaRPr/>
            </a:p>
            <a:p>
              <a:pPr algn="just">
                <a:lnSpc>
                  <a:spcPts val="2573"/>
                </a:lnSpc>
              </a:pPr>
              <a:r>
                <a:rPr lang="en-US" sz="1838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Janeiro 2024:  Estresse Térmico e Politica da Qualidade;</a:t>
              </a:r>
            </a:p>
            <a:p>
              <a:pPr algn="just">
                <a:lnSpc>
                  <a:spcPts val="2573"/>
                </a:lnSpc>
              </a:pPr>
              <a:r>
                <a:rPr lang="en-US" sz="1838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Fevereiro 2024: Novo Texto CIPA Assédio NR-05 e Lei 14.457, PQO 02 -OBRA, Máscara de Fuga, Treinamento de Segurança e Saúde no Trabalho - Inicial e Período, conforme NR 01 e NR 18.</a:t>
              </a:r>
            </a:p>
            <a:p>
              <a:pPr algn="just">
                <a:lnSpc>
                  <a:spcPts val="2573"/>
                </a:lnSpc>
              </a:pPr>
              <a:r>
                <a:rPr lang="en-US" sz="1838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Março 2024: Divulgação do Programa de Diversidade e Inclusão, Divulgação do Programa de SSMA e Politica de SSMA</a:t>
              </a:r>
            </a:p>
            <a:p>
              <a:pPr algn="just">
                <a:lnSpc>
                  <a:spcPts val="2573"/>
                </a:lnSpc>
              </a:pPr>
              <a:r>
                <a:rPr lang="en-US" sz="1838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Abril 2024: Divulgação de Treinamento de PGR/Riscos Ocupacionais e Divulgação de Analise  Critica , Divulgação da Politica de EH&amp;S Dow.</a:t>
              </a:r>
            </a:p>
            <a:p>
              <a:pPr algn="just">
                <a:lnSpc>
                  <a:spcPts val="2573"/>
                </a:lnSpc>
              </a:pPr>
              <a:r>
                <a:rPr lang="en-US" sz="1838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Maio 2024: (IT-R-01 Refratário conformado / IT-R-02 Refratário não conformado / IT-R-03 Remoção e acondiconamento, PCA.)</a:t>
              </a:r>
            </a:p>
            <a:p>
              <a:pPr algn="just">
                <a:lnSpc>
                  <a:spcPts val="2573"/>
                </a:lnSpc>
              </a:pPr>
              <a:r>
                <a:rPr lang="en-US" sz="1838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Junho 2024: (Procedimentos Críticos das Atividades Risoterm /Tecfibra.)</a:t>
              </a:r>
            </a:p>
            <a:p>
              <a:pPr algn="just">
                <a:lnSpc>
                  <a:spcPts val="2573"/>
                </a:lnSpc>
              </a:pPr>
              <a:r>
                <a:rPr lang="en-US" sz="1838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Julho 2024: IT.I.02_Aplicação de Isolamento Térmico a alta</a:t>
              </a:r>
            </a:p>
            <a:p>
              <a:pPr algn="just">
                <a:lnSpc>
                  <a:spcPts val="2573"/>
                </a:lnSpc>
              </a:pPr>
              <a:r>
                <a:rPr lang="en-US" sz="1838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Temperatura e Equipamentos, Programa de Meio Ambiente e Descarte de Resíduos / ISO 14001.</a:t>
              </a:r>
            </a:p>
            <a:p>
              <a:pPr algn="just">
                <a:lnSpc>
                  <a:spcPts val="2573"/>
                </a:lnSpc>
              </a:pPr>
              <a:r>
                <a:rPr lang="en-US" sz="1838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Agosto 2024: PPR, Segurança e utilização, manuseio e armazenagem de produtos químicos.</a:t>
              </a:r>
            </a:p>
            <a:p>
              <a:pPr algn="just">
                <a:lnSpc>
                  <a:spcPts val="2573"/>
                </a:lnSpc>
              </a:pPr>
              <a:r>
                <a:rPr lang="en-US" sz="1838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Setembro 2024: Ergonomia, Abertura de Linhas e Equipamentos, Programa de desenvolvimento de lideranças</a:t>
              </a:r>
            </a:p>
            <a:p>
              <a:pPr algn="just">
                <a:lnSpc>
                  <a:spcPts val="2573"/>
                </a:lnSpc>
              </a:pPr>
              <a:r>
                <a:rPr lang="en-US" sz="1838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Out: (EWP 01 / EWP 10, EPI / EPE, PQR-011 Planejamento, Gerenciamento e Controle do Serviço, PGUSP)</a:t>
              </a:r>
            </a:p>
            <a:p>
              <a:pPr algn="just">
                <a:lnSpc>
                  <a:spcPts val="2573"/>
                </a:lnSpc>
              </a:pPr>
              <a:r>
                <a:rPr lang="en-US" sz="1838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Nov: (Espaço Confinado NR- 33, PQR-004 Relação com Clientes)</a:t>
              </a:r>
            </a:p>
            <a:p>
              <a:pPr marL="0" lvl="0" indent="0" algn="just">
                <a:lnSpc>
                  <a:spcPts val="2573"/>
                </a:lnSpc>
                <a:spcBef>
                  <a:spcPct val="0"/>
                </a:spcBef>
              </a:pPr>
              <a:r>
                <a:rPr lang="en-US" sz="1838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Dez: Plano de Emergência, Treinamento de NR 35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83812" y="-19050"/>
              <a:ext cx="11436899" cy="916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70"/>
                </a:lnSpc>
              </a:pPr>
              <a:r>
                <a:rPr lang="en-US" sz="2131" spc="-63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de 100% do cumprimento do plano de treinamento:   </a:t>
              </a:r>
              <a:r>
                <a:rPr lang="en-US" sz="2131" spc="-63">
                  <a:solidFill>
                    <a:srgbClr val="706B7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     </a:t>
              </a:r>
            </a:p>
            <a:p>
              <a:pPr marL="0" lvl="0" indent="0" algn="just">
                <a:lnSpc>
                  <a:spcPts val="2770"/>
                </a:lnSpc>
                <a:spcBef>
                  <a:spcPct val="0"/>
                </a:spcBef>
              </a:pPr>
              <a:endParaRPr lang="en-US" sz="2131" spc="-63">
                <a:solidFill>
                  <a:srgbClr val="706B7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217" y="530601"/>
            <a:ext cx="10817834" cy="1148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65"/>
              </a:lnSpc>
              <a:spcBef>
                <a:spcPct val="0"/>
              </a:spcBef>
            </a:pPr>
            <a:r>
              <a:rPr lang="en-US" sz="7050" spc="-211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Consolidado dos Indicadores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501887" y="2870144"/>
            <a:ext cx="8226604" cy="91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7"/>
              </a:lnSpc>
            </a:pPr>
            <a:r>
              <a:rPr lang="en-US" sz="2775" spc="-83">
                <a:solidFill>
                  <a:srgbClr val="706B70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                       </a:t>
            </a:r>
          </a:p>
          <a:p>
            <a:pPr marL="0" lvl="0" indent="0" algn="just">
              <a:lnSpc>
                <a:spcPts val="3607"/>
              </a:lnSpc>
              <a:spcBef>
                <a:spcPct val="0"/>
              </a:spcBef>
            </a:pPr>
            <a:endParaRPr lang="en-US" sz="2775" spc="-83">
              <a:solidFill>
                <a:srgbClr val="706B7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322943" y="3319248"/>
            <a:ext cx="8584491" cy="839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28"/>
              </a:lnSpc>
            </a:pPr>
            <a:r>
              <a:rPr lang="en-US" sz="2560" spc="-76">
                <a:solidFill>
                  <a:srgbClr val="706B70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                       </a:t>
            </a:r>
          </a:p>
          <a:p>
            <a:pPr marL="0" lvl="0" indent="0" algn="just">
              <a:lnSpc>
                <a:spcPts val="3328"/>
              </a:lnSpc>
              <a:spcBef>
                <a:spcPct val="0"/>
              </a:spcBef>
            </a:pPr>
            <a:endParaRPr lang="en-US" sz="2560" spc="-76">
              <a:solidFill>
                <a:srgbClr val="706B7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730306" y="2519583"/>
            <a:ext cx="8186654" cy="91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07"/>
              </a:lnSpc>
            </a:pPr>
            <a:r>
              <a:rPr lang="en-US" sz="2775" spc="-83">
                <a:solidFill>
                  <a:srgbClr val="706B70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                       </a:t>
            </a:r>
          </a:p>
          <a:p>
            <a:pPr marL="0" lvl="0" indent="0" algn="just">
              <a:lnSpc>
                <a:spcPts val="3607"/>
              </a:lnSpc>
              <a:spcBef>
                <a:spcPct val="0"/>
              </a:spcBef>
            </a:pPr>
            <a:endParaRPr lang="en-US" sz="2775" spc="-83">
              <a:solidFill>
                <a:srgbClr val="706B7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93217" y="1877574"/>
            <a:ext cx="7816757" cy="103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77"/>
              </a:lnSpc>
              <a:spcBef>
                <a:spcPct val="0"/>
              </a:spcBef>
            </a:pPr>
            <a:r>
              <a:rPr lang="en-US" sz="2983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TREINAMENTOS REALIZADOS- Janeiro a Dezembro/ 24 ACELEN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893" y="2906121"/>
            <a:ext cx="10167041" cy="701641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965362" y="1546566"/>
            <a:ext cx="8951598" cy="10286711"/>
            <a:chOff x="0" y="0"/>
            <a:chExt cx="11935464" cy="13715614"/>
          </a:xfrm>
        </p:grpSpPr>
        <p:sp>
          <p:nvSpPr>
            <p:cNvPr id="9" name="TextBox 9"/>
            <p:cNvSpPr txBox="1"/>
            <p:nvPr/>
          </p:nvSpPr>
          <p:spPr>
            <a:xfrm>
              <a:off x="0" y="1076857"/>
              <a:ext cx="11935464" cy="12644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115"/>
                </a:lnSpc>
              </a:pPr>
              <a:r>
                <a:rPr lang="en-US" sz="151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Janeiro 2024: Divulgação da Politica de QSSMA (Risoterm), Politica de QSSMA (Acelen);</a:t>
              </a:r>
            </a:p>
            <a:p>
              <a:pPr algn="just">
                <a:lnSpc>
                  <a:spcPts val="2115"/>
                </a:lnSpc>
              </a:pPr>
              <a:r>
                <a:rPr lang="en-US" sz="151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Fevereiro 2024:  Divulgação do PQO-009 Obra Acelen, Divulgação Programa de Proteção Respiratória - PPR; Divulgação Programa de Proteção Auditiva - PCA  </a:t>
              </a:r>
            </a:p>
            <a:p>
              <a:pPr algn="just">
                <a:lnSpc>
                  <a:spcPts val="2115"/>
                </a:lnSpc>
              </a:pPr>
              <a:r>
                <a:rPr lang="en-US" sz="151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Março 2024: NR20 - Segurança e saúde no trabalho com inflamáveis e combustíveis - Inicial/Reciclagem</a:t>
              </a:r>
            </a:p>
            <a:p>
              <a:pPr algn="just">
                <a:lnSpc>
                  <a:spcPts val="2115"/>
                </a:lnSpc>
              </a:pPr>
              <a:r>
                <a:rPr lang="en-US" sz="151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Abril 2024: NR35 - Trabalho em Altura. Incluso Noções de Primeiros Socorros, Divulgação da IT-A-02 - Trabalho em Altura.</a:t>
              </a:r>
            </a:p>
            <a:p>
              <a:pPr algn="just">
                <a:lnSpc>
                  <a:spcPts val="2115"/>
                </a:lnSpc>
              </a:pPr>
              <a:r>
                <a:rPr lang="en-US" sz="151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Maio 2024: Divulgação do PR-006- Tratamento de Acidentes e  Incidentes (Risoterm); Divulgação do Plano de Emergência (Acelen)/ Divulgação Programa de Proteção Respiratória - PPR; Divulgação Programa de Proteção Auditiva - PCA.</a:t>
              </a:r>
            </a:p>
            <a:p>
              <a:pPr algn="just">
                <a:lnSpc>
                  <a:spcPts val="2115"/>
                </a:lnSpc>
              </a:pPr>
              <a:r>
                <a:rPr lang="en-US" sz="151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Junho 2024: Treinamento de Segurança e Saúde no Trabalho - Conforme NR 18 e NR01/ NR-06 - Equipamento de Proteção Individual.                        Incluso divulgação do PR-003 - Guarda,</a:t>
              </a:r>
            </a:p>
            <a:p>
              <a:pPr algn="just">
                <a:lnSpc>
                  <a:spcPts val="2115"/>
                </a:lnSpc>
              </a:pPr>
              <a:r>
                <a:rPr lang="en-US" sz="151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Conservação e uso de EPI`s, EPC.</a:t>
              </a:r>
            </a:p>
            <a:p>
              <a:pPr algn="just">
                <a:lnSpc>
                  <a:spcPts val="2115"/>
                </a:lnSpc>
              </a:pPr>
              <a:r>
                <a:rPr lang="en-US" sz="151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Julho 2024: Divulgação do PGR -Programa de Gerenciamento de Riscos e PCMSO - Programa de Controle Médico e Saúde Ocupacional, Divulgação: IT-I-01/02/03/04/05/06- Isolamento Térmico; IT-R-01/02/03 - Refratário T-R-04 - Proteção Passiva.</a:t>
              </a:r>
            </a:p>
            <a:p>
              <a:pPr algn="just">
                <a:lnSpc>
                  <a:spcPts val="2115"/>
                </a:lnSpc>
              </a:pPr>
              <a:r>
                <a:rPr lang="en-US" sz="151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Agosto 2024: NR33 - Segurança e Saúde no trabalho em espaço confinado. Incluso Noções de Primeiros Socorros. - Inicial/Reciclagem, Divulgação da IT-EC-01 - Trabalho em Espaços Confinados. </a:t>
              </a:r>
            </a:p>
            <a:p>
              <a:pPr algn="just">
                <a:lnSpc>
                  <a:spcPts val="2115"/>
                </a:lnSpc>
              </a:pPr>
              <a:r>
                <a:rPr lang="en-US" sz="151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Setembro 2024: IT-R-01 (Rev.11) Refratários Conformados; IT-R-02 (Rev.11) Refratários Não, Prevenção e combate a depressão  </a:t>
              </a:r>
            </a:p>
            <a:p>
              <a:pPr algn="just">
                <a:lnSpc>
                  <a:spcPts val="2115"/>
                </a:lnSpc>
              </a:pPr>
              <a:r>
                <a:rPr lang="en-US" sz="151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Out: (PT - Permissão de Trabalho, Câncer de mama, Divulgação do PR-05 Meio Ambiente e Descarte de Residuos Programa 5S) </a:t>
              </a:r>
            </a:p>
            <a:p>
              <a:pPr algn="just">
                <a:lnSpc>
                  <a:spcPts val="2115"/>
                </a:lnSpc>
              </a:pPr>
              <a:r>
                <a:rPr lang="en-US" sz="151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Nov: NR26 - FDS - Ficha com dados de segurança, Treinamento novos Membros da CIPA - Incluso Texto Assédio NR-05 e Lei 14.457, CIPA - Incluso Texto Assédio NR-05 e Lei 14.458, Prevenção e combate ao Câncer de Próstata, Divulgação do PR - 01 Saúde Ocupacional.</a:t>
              </a:r>
            </a:p>
            <a:p>
              <a:pPr algn="just">
                <a:lnSpc>
                  <a:spcPts val="2115"/>
                </a:lnSpc>
              </a:pPr>
              <a:r>
                <a:rPr lang="en-US" sz="1511">
                  <a:solidFill>
                    <a:srgbClr val="FFFFFF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Em DeZ: Divulgação do PQR-02;07;08,10,12, IST / AIDSe NR 01.</a:t>
              </a:r>
            </a:p>
            <a:p>
              <a:pPr algn="just">
                <a:lnSpc>
                  <a:spcPts val="2115"/>
                </a:lnSpc>
              </a:pPr>
              <a:endParaRPr lang="en-US" sz="151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115"/>
                </a:lnSpc>
              </a:pPr>
              <a:endParaRPr lang="en-US" sz="151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115"/>
                </a:lnSpc>
              </a:pPr>
              <a:endParaRPr lang="en-US" sz="1511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115"/>
                </a:lnSpc>
              </a:pPr>
              <a:r>
                <a:rPr lang="en-US" sz="1511">
                  <a:solidFill>
                    <a:srgbClr val="E1E5EA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         </a:t>
              </a:r>
            </a:p>
            <a:p>
              <a:pPr algn="just">
                <a:lnSpc>
                  <a:spcPts val="2115"/>
                </a:lnSpc>
              </a:pPr>
              <a:endParaRPr lang="en-US" sz="151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1837"/>
                </a:lnSpc>
              </a:pPr>
              <a:endParaRPr lang="en-US" sz="151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algn="just">
                <a:lnSpc>
                  <a:spcPts val="2187"/>
                </a:lnSpc>
              </a:pPr>
              <a:endParaRPr lang="en-US" sz="151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  <a:p>
              <a:pPr marL="0" lvl="0" indent="0" algn="just">
                <a:lnSpc>
                  <a:spcPts val="2187"/>
                </a:lnSpc>
                <a:spcBef>
                  <a:spcPct val="0"/>
                </a:spcBef>
              </a:pPr>
              <a:endParaRPr lang="en-US" sz="1511">
                <a:solidFill>
                  <a:srgbClr val="E1E5EA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1935464" cy="734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255"/>
                </a:lnSpc>
              </a:pPr>
              <a:r>
                <a:rPr lang="en-US" sz="1734" spc="-52">
                  <a:solidFill>
                    <a:srgbClr val="706B7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                  </a:t>
              </a:r>
            </a:p>
            <a:p>
              <a:pPr marL="0" lvl="0" indent="0" algn="just">
                <a:lnSpc>
                  <a:spcPts val="2255"/>
                </a:lnSpc>
                <a:spcBef>
                  <a:spcPct val="0"/>
                </a:spcBef>
              </a:pPr>
              <a:r>
                <a:rPr lang="en-US" sz="1734" b="1" spc="-52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Meta de 100% do cumprimento do plano de treinamento: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5619</Words>
  <Application>Microsoft Office PowerPoint</Application>
  <PresentationFormat>Personalizar</PresentationFormat>
  <Paragraphs>555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Poppins Light</vt:lpstr>
      <vt:lpstr>Bebas Neue Bold</vt:lpstr>
      <vt:lpstr>Poppins Light Bold</vt:lpstr>
      <vt:lpstr>Arial</vt:lpstr>
      <vt:lpstr>Poppins Bold</vt:lpstr>
      <vt:lpstr>Bebas Neue</vt:lpstr>
      <vt:lpstr>Verdana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CONSOLIDADO DOS INDICADORES JAN SET 2024</dc:title>
  <dc:creator>Risoterm</dc:creator>
  <cp:lastModifiedBy>Brenda Caroline</cp:lastModifiedBy>
  <cp:revision>5</cp:revision>
  <dcterms:created xsi:type="dcterms:W3CDTF">2006-08-16T00:00:00Z</dcterms:created>
  <dcterms:modified xsi:type="dcterms:W3CDTF">2025-01-27T21:20:48Z</dcterms:modified>
  <dc:identifier>DAGR3WDUQXQ</dc:identifier>
</cp:coreProperties>
</file>