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League Spartan" charset="1" panose="00000800000000000000"/>
      <p:regular r:id="rId11"/>
    </p:embeddedFont>
    <p:embeddedFont>
      <p:font typeface="TT Rounds Condensed Bold" charset="1" panose="02000806030000020003"/>
      <p:regular r:id="rId12"/>
    </p:embeddedFont>
    <p:embeddedFont>
      <p:font typeface="Calibri (MS) Bold" charset="1" panose="020F070203040403020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11" Target="../media/image17.png" Type="http://schemas.openxmlformats.org/officeDocument/2006/relationships/image"/><Relationship Id="rId12" Target="../media/image18.svg" Type="http://schemas.openxmlformats.org/officeDocument/2006/relationships/image"/><Relationship Id="rId13" Target="../media/image19.png" Type="http://schemas.openxmlformats.org/officeDocument/2006/relationships/image"/><Relationship Id="rId14" Target="../media/image20.svg" Type="http://schemas.openxmlformats.org/officeDocument/2006/relationships/image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svg" Type="http://schemas.openxmlformats.org/officeDocument/2006/relationships/image"/><Relationship Id="rId11" Target="../media/image25.png" Type="http://schemas.openxmlformats.org/officeDocument/2006/relationships/image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B1E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2530219"/>
          </a:xfrm>
          <a:custGeom>
            <a:avLst/>
            <a:gdLst/>
            <a:ahLst/>
            <a:cxnLst/>
            <a:rect r="r" b="b" t="t" l="l"/>
            <a:pathLst>
              <a:path h="2530219" w="18288000">
                <a:moveTo>
                  <a:pt x="0" y="0"/>
                </a:moveTo>
                <a:lnTo>
                  <a:pt x="18288000" y="0"/>
                </a:lnTo>
                <a:lnTo>
                  <a:pt x="18288000" y="2530219"/>
                </a:lnTo>
                <a:lnTo>
                  <a:pt x="0" y="2530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35494" y="3126432"/>
            <a:ext cx="14842041" cy="2894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25"/>
              </a:lnSpc>
            </a:pPr>
            <a:r>
              <a:rPr lang="en-US" sz="4800" spc="43">
                <a:solidFill>
                  <a:srgbClr val="FFFFFF"/>
                </a:solidFill>
                <a:latin typeface="League Spartan"/>
              </a:rPr>
              <a:t>PROGRAMA DE GERENCIAMENTO DE RISCOS</a:t>
            </a:r>
          </a:p>
          <a:p>
            <a:pPr algn="ctr">
              <a:lnSpc>
                <a:spcPts val="6826"/>
              </a:lnSpc>
            </a:pPr>
          </a:p>
          <a:p>
            <a:pPr algn="ctr">
              <a:lnSpc>
                <a:spcPts val="9600"/>
              </a:lnSpc>
            </a:pPr>
            <a:r>
              <a:rPr lang="en-US" sz="6750" spc="-128">
                <a:solidFill>
                  <a:srgbClr val="FFFFFF"/>
                </a:solidFill>
                <a:latin typeface="League Spartan"/>
              </a:rPr>
              <a:t>PGR 2023-2025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647700" y="789812"/>
            <a:ext cx="4059555" cy="950595"/>
          </a:xfrm>
          <a:custGeom>
            <a:avLst/>
            <a:gdLst/>
            <a:ahLst/>
            <a:cxnLst/>
            <a:rect r="r" b="b" t="t" l="l"/>
            <a:pathLst>
              <a:path h="950595" w="4059555">
                <a:moveTo>
                  <a:pt x="0" y="0"/>
                </a:moveTo>
                <a:lnTo>
                  <a:pt x="4059555" y="0"/>
                </a:lnTo>
                <a:lnTo>
                  <a:pt x="4059555" y="950594"/>
                </a:lnTo>
                <a:lnTo>
                  <a:pt x="0" y="9505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631" r="0" b="-1631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39140" y="8764905"/>
            <a:ext cx="13555028" cy="5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900" spc="36">
                <a:solidFill>
                  <a:srgbClr val="FFFFFF"/>
                </a:solidFill>
                <a:latin typeface="TT Rounds Condensed Bold"/>
              </a:rPr>
              <a:t>SISTEMA DE GESTÃO DA QUALIDADE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E6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1522"/>
            <a:ext cx="18287997" cy="2550632"/>
          </a:xfrm>
          <a:custGeom>
            <a:avLst/>
            <a:gdLst/>
            <a:ahLst/>
            <a:cxnLst/>
            <a:rect r="r" b="b" t="t" l="l"/>
            <a:pathLst>
              <a:path h="2550632" w="18287997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760139" y="341708"/>
            <a:ext cx="1603800" cy="1603800"/>
          </a:xfrm>
          <a:custGeom>
            <a:avLst/>
            <a:gdLst/>
            <a:ahLst/>
            <a:cxnLst/>
            <a:rect r="r" b="b" t="t" l="l"/>
            <a:pathLst>
              <a:path h="1603800" w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469165" y="4071297"/>
            <a:ext cx="4772043" cy="5187003"/>
          </a:xfrm>
          <a:custGeom>
            <a:avLst/>
            <a:gdLst/>
            <a:ahLst/>
            <a:cxnLst/>
            <a:rect r="r" b="b" t="t" l="l"/>
            <a:pathLst>
              <a:path h="5187003" w="4772043">
                <a:moveTo>
                  <a:pt x="0" y="0"/>
                </a:moveTo>
                <a:lnTo>
                  <a:pt x="4772043" y="0"/>
                </a:lnTo>
                <a:lnTo>
                  <a:pt x="4772043" y="5187003"/>
                </a:lnTo>
                <a:lnTo>
                  <a:pt x="0" y="51870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797867" y="5238750"/>
            <a:ext cx="7831653" cy="3873109"/>
          </a:xfrm>
          <a:custGeom>
            <a:avLst/>
            <a:gdLst/>
            <a:ahLst/>
            <a:cxnLst/>
            <a:rect r="r" b="b" t="t" l="l"/>
            <a:pathLst>
              <a:path h="3873109" w="7831653">
                <a:moveTo>
                  <a:pt x="0" y="0"/>
                </a:moveTo>
                <a:lnTo>
                  <a:pt x="7831654" y="0"/>
                </a:lnTo>
                <a:lnTo>
                  <a:pt x="7831654" y="3873109"/>
                </a:lnTo>
                <a:lnTo>
                  <a:pt x="0" y="38731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938171" y="5143500"/>
            <a:ext cx="1746615" cy="1657101"/>
          </a:xfrm>
          <a:custGeom>
            <a:avLst/>
            <a:gdLst/>
            <a:ahLst/>
            <a:cxnLst/>
            <a:rect r="r" b="b" t="t" l="l"/>
            <a:pathLst>
              <a:path h="1657101" w="1746615">
                <a:moveTo>
                  <a:pt x="0" y="0"/>
                </a:moveTo>
                <a:lnTo>
                  <a:pt x="1746614" y="0"/>
                </a:lnTo>
                <a:lnTo>
                  <a:pt x="1746614" y="1657101"/>
                </a:lnTo>
                <a:lnTo>
                  <a:pt x="0" y="16571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440" y="937686"/>
            <a:ext cx="7168661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DOCUMENTOS MÍNIMOS DO PGR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38009" y="2496746"/>
            <a:ext cx="14391933" cy="2162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4"/>
              </a:lnSpc>
            </a:pPr>
            <a:r>
              <a:rPr lang="en-US" sz="2778" spc="25">
                <a:solidFill>
                  <a:srgbClr val="004AAD"/>
                </a:solidFill>
                <a:latin typeface="Calibri (MS) Bold"/>
              </a:rPr>
              <a:t>COM O OBJETIVO IDENTIFICAR, AVALIAR E CONTROLAR OS RISCOS OCUPACIONAIS POR MEIO DE AÇÕES QUE PREVINAM ACIDENTES E DOENÇAS OCUPACIONAIS, MINIMIZANDO/ELIMINANDO AMEAÇAS QUE COLOQUEM EM RISCOS A INTEGRIDADE FÍSICA DOS TRABALHADORES, O PGR DEVE CONTER NO MÍNIMO:</a:t>
            </a:r>
          </a:p>
          <a:p>
            <a:pPr algn="ctr">
              <a:lnSpc>
                <a:spcPts val="3334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3978975" y="5434262"/>
            <a:ext cx="5289272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79"/>
              </a:lnSpc>
              <a:spcBef>
                <a:spcPct val="0"/>
              </a:spcBef>
            </a:pPr>
            <a:r>
              <a:rPr lang="en-US" sz="2233" spc="20">
                <a:solidFill>
                  <a:srgbClr val="004AAD"/>
                </a:solidFill>
                <a:latin typeface="Calibri (MS) Bold"/>
              </a:rPr>
              <a:t>INVENTÁRIO DE RISCOS OCUPACIONAIS – FERRAMENTA GERENCIAL E DE COMUNICAÇÃO DE RISCOS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938171" y="7268334"/>
            <a:ext cx="1746615" cy="1657101"/>
          </a:xfrm>
          <a:custGeom>
            <a:avLst/>
            <a:gdLst/>
            <a:ahLst/>
            <a:cxnLst/>
            <a:rect r="r" b="b" t="t" l="l"/>
            <a:pathLst>
              <a:path h="1657101" w="1746615">
                <a:moveTo>
                  <a:pt x="0" y="0"/>
                </a:moveTo>
                <a:lnTo>
                  <a:pt x="1746614" y="0"/>
                </a:lnTo>
                <a:lnTo>
                  <a:pt x="1746614" y="1657100"/>
                </a:lnTo>
                <a:lnTo>
                  <a:pt x="0" y="16571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978975" y="8049259"/>
            <a:ext cx="1868488" cy="3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084CA1"/>
                </a:solidFill>
                <a:latin typeface="Calibri (MS) Bold"/>
              </a:rPr>
              <a:t>PLANO DE AÇÃO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E6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1522"/>
            <a:ext cx="18287997" cy="2550632"/>
          </a:xfrm>
          <a:custGeom>
            <a:avLst/>
            <a:gdLst/>
            <a:ahLst/>
            <a:cxnLst/>
            <a:rect r="r" b="b" t="t" l="l"/>
            <a:pathLst>
              <a:path h="2550632" w="18287997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760139" y="341708"/>
            <a:ext cx="1603800" cy="1603800"/>
          </a:xfrm>
          <a:custGeom>
            <a:avLst/>
            <a:gdLst/>
            <a:ahLst/>
            <a:cxnLst/>
            <a:rect r="r" b="b" t="t" l="l"/>
            <a:pathLst>
              <a:path h="1603800" w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381332" y="3361069"/>
            <a:ext cx="4878769" cy="6776068"/>
          </a:xfrm>
          <a:custGeom>
            <a:avLst/>
            <a:gdLst/>
            <a:ahLst/>
            <a:cxnLst/>
            <a:rect r="r" b="b" t="t" l="l"/>
            <a:pathLst>
              <a:path h="6776068" w="4878769">
                <a:moveTo>
                  <a:pt x="0" y="0"/>
                </a:moveTo>
                <a:lnTo>
                  <a:pt x="4878769" y="0"/>
                </a:lnTo>
                <a:lnTo>
                  <a:pt x="4878769" y="6776068"/>
                </a:lnTo>
                <a:lnTo>
                  <a:pt x="0" y="67760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10972797" y="6749103"/>
            <a:ext cx="7315200" cy="3537897"/>
          </a:xfrm>
          <a:custGeom>
            <a:avLst/>
            <a:gdLst/>
            <a:ahLst/>
            <a:cxnLst/>
            <a:rect r="r" b="b" t="t" l="l"/>
            <a:pathLst>
              <a:path h="3537897" w="7315200">
                <a:moveTo>
                  <a:pt x="7315200" y="0"/>
                </a:moveTo>
                <a:lnTo>
                  <a:pt x="0" y="0"/>
                </a:lnTo>
                <a:lnTo>
                  <a:pt x="0" y="3537897"/>
                </a:lnTo>
                <a:lnTo>
                  <a:pt x="7315200" y="353789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661770" y="4304393"/>
            <a:ext cx="873307" cy="828550"/>
          </a:xfrm>
          <a:custGeom>
            <a:avLst/>
            <a:gdLst/>
            <a:ahLst/>
            <a:cxnLst/>
            <a:rect r="r" b="b" t="t" l="l"/>
            <a:pathLst>
              <a:path h="828550" w="873307">
                <a:moveTo>
                  <a:pt x="0" y="0"/>
                </a:moveTo>
                <a:lnTo>
                  <a:pt x="873308" y="0"/>
                </a:lnTo>
                <a:lnTo>
                  <a:pt x="873308" y="828550"/>
                </a:lnTo>
                <a:lnTo>
                  <a:pt x="0" y="8285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343272" y="5533730"/>
            <a:ext cx="3666204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FFFFFF"/>
                </a:solidFill>
                <a:latin typeface="Calibri (MS) Bold"/>
              </a:rPr>
              <a:t>QUAL É O CONTROLE ATUAL? (USO DE PROTETOR AURICULAR.)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2661770" y="5581355"/>
            <a:ext cx="873307" cy="828550"/>
          </a:xfrm>
          <a:custGeom>
            <a:avLst/>
            <a:gdLst/>
            <a:ahLst/>
            <a:cxnLst/>
            <a:rect r="r" b="b" t="t" l="l"/>
            <a:pathLst>
              <a:path h="828550" w="873307">
                <a:moveTo>
                  <a:pt x="0" y="0"/>
                </a:moveTo>
                <a:lnTo>
                  <a:pt x="873308" y="0"/>
                </a:lnTo>
                <a:lnTo>
                  <a:pt x="873308" y="828550"/>
                </a:lnTo>
                <a:lnTo>
                  <a:pt x="0" y="8285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343272" y="7009980"/>
            <a:ext cx="3666204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FFFFFF"/>
                </a:solidFill>
                <a:latin typeface="Calibri (MS) Bold"/>
              </a:rPr>
              <a:t>O NÍVEL DE EXPOSIÇÃO EM DECIBÉIS. (AVALIAÇÃO)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2661770" y="6857705"/>
            <a:ext cx="873307" cy="828550"/>
          </a:xfrm>
          <a:custGeom>
            <a:avLst/>
            <a:gdLst/>
            <a:ahLst/>
            <a:cxnLst/>
            <a:rect r="r" b="b" t="t" l="l"/>
            <a:pathLst>
              <a:path h="828550" w="873307">
                <a:moveTo>
                  <a:pt x="0" y="0"/>
                </a:moveTo>
                <a:lnTo>
                  <a:pt x="873308" y="0"/>
                </a:lnTo>
                <a:lnTo>
                  <a:pt x="873308" y="828550"/>
                </a:lnTo>
                <a:lnTo>
                  <a:pt x="0" y="8285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098424" y="8172030"/>
            <a:ext cx="3666204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FFFFFF"/>
                </a:solidFill>
                <a:latin typeface="Calibri (MS) Bold"/>
              </a:rPr>
              <a:t>O TIPO DE AVALIAÇÃO UTILIZADA. (QUALITATIVA, QUANTITATIVA, ETC.)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2661770" y="8103776"/>
            <a:ext cx="873307" cy="828550"/>
          </a:xfrm>
          <a:custGeom>
            <a:avLst/>
            <a:gdLst/>
            <a:ahLst/>
            <a:cxnLst/>
            <a:rect r="r" b="b" t="t" l="l"/>
            <a:pathLst>
              <a:path h="828550" w="873307">
                <a:moveTo>
                  <a:pt x="0" y="0"/>
                </a:moveTo>
                <a:lnTo>
                  <a:pt x="873308" y="0"/>
                </a:lnTo>
                <a:lnTo>
                  <a:pt x="873308" y="828551"/>
                </a:lnTo>
                <a:lnTo>
                  <a:pt x="0" y="8285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7767394" y="5372497"/>
            <a:ext cx="2753212" cy="2753212"/>
          </a:xfrm>
          <a:custGeom>
            <a:avLst/>
            <a:gdLst/>
            <a:ahLst/>
            <a:cxnLst/>
            <a:rect r="r" b="b" t="t" l="l"/>
            <a:pathLst>
              <a:path h="2753212" w="2753212">
                <a:moveTo>
                  <a:pt x="0" y="0"/>
                </a:moveTo>
                <a:lnTo>
                  <a:pt x="2753212" y="0"/>
                </a:lnTo>
                <a:lnTo>
                  <a:pt x="2753212" y="2753212"/>
                </a:lnTo>
                <a:lnTo>
                  <a:pt x="0" y="27532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9999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330380" y="2577168"/>
            <a:ext cx="2980673" cy="1907631"/>
          </a:xfrm>
          <a:custGeom>
            <a:avLst/>
            <a:gdLst/>
            <a:ahLst/>
            <a:cxnLst/>
            <a:rect r="r" b="b" t="t" l="l"/>
            <a:pathLst>
              <a:path h="1907631" w="2980673">
                <a:moveTo>
                  <a:pt x="0" y="0"/>
                </a:moveTo>
                <a:lnTo>
                  <a:pt x="2980674" y="0"/>
                </a:lnTo>
                <a:lnTo>
                  <a:pt x="2980674" y="1907630"/>
                </a:lnTo>
                <a:lnTo>
                  <a:pt x="0" y="190763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91440" y="937686"/>
            <a:ext cx="7168661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33">
                <a:solidFill>
                  <a:srgbClr val="FFFFFF"/>
                </a:solidFill>
                <a:latin typeface="TT Rounds Condensed Bold"/>
              </a:rPr>
              <a:t>DOCUMENTOS MÍNIMOS DO PGR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535078" y="3332494"/>
            <a:ext cx="2571279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en-US" sz="1599" spc="14">
                <a:solidFill>
                  <a:srgbClr val="000000"/>
                </a:solidFill>
                <a:latin typeface="Calibri (MS) Bold"/>
              </a:rPr>
              <a:t>INFORMAÇÕES QUE DEVEM SER ACRESCENTADAS NO INVENTÁRIO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343272" y="4362155"/>
            <a:ext cx="3666204" cy="99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FFFFFF"/>
                </a:solidFill>
                <a:latin typeface="Calibri (MS) Bold"/>
              </a:rPr>
              <a:t>QUAIS SÃO AS FUNÇÕES EXPOSTAS AO BARULHO? (AJUDANTE, OPERADOR, ETC.)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1025431" y="3253011"/>
            <a:ext cx="4878769" cy="6776068"/>
          </a:xfrm>
          <a:custGeom>
            <a:avLst/>
            <a:gdLst/>
            <a:ahLst/>
            <a:cxnLst/>
            <a:rect r="r" b="b" t="t" l="l"/>
            <a:pathLst>
              <a:path h="6776068" w="4878769">
                <a:moveTo>
                  <a:pt x="0" y="0"/>
                </a:moveTo>
                <a:lnTo>
                  <a:pt x="4878769" y="0"/>
                </a:lnTo>
                <a:lnTo>
                  <a:pt x="4878769" y="6776068"/>
                </a:lnTo>
                <a:lnTo>
                  <a:pt x="0" y="67760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1305869" y="4196335"/>
            <a:ext cx="873307" cy="828550"/>
          </a:xfrm>
          <a:custGeom>
            <a:avLst/>
            <a:gdLst/>
            <a:ahLst/>
            <a:cxnLst/>
            <a:rect r="r" b="b" t="t" l="l"/>
            <a:pathLst>
              <a:path h="828550" w="873307">
                <a:moveTo>
                  <a:pt x="0" y="0"/>
                </a:moveTo>
                <a:lnTo>
                  <a:pt x="873307" y="0"/>
                </a:lnTo>
                <a:lnTo>
                  <a:pt x="873307" y="828550"/>
                </a:lnTo>
                <a:lnTo>
                  <a:pt x="0" y="8285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1972465" y="5358406"/>
            <a:ext cx="3666204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FFFFFF"/>
                </a:solidFill>
                <a:latin typeface="Calibri (MS) Bold"/>
              </a:rPr>
              <a:t>POR QUE SERÁ FEITO? (MOTIVOS PARA A AÇÃO.)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11290963" y="5248869"/>
            <a:ext cx="873307" cy="828550"/>
          </a:xfrm>
          <a:custGeom>
            <a:avLst/>
            <a:gdLst/>
            <a:ahLst/>
            <a:cxnLst/>
            <a:rect r="r" b="b" t="t" l="l"/>
            <a:pathLst>
              <a:path h="828550" w="873307">
                <a:moveTo>
                  <a:pt x="0" y="0"/>
                </a:moveTo>
                <a:lnTo>
                  <a:pt x="873307" y="0"/>
                </a:lnTo>
                <a:lnTo>
                  <a:pt x="873307" y="828550"/>
                </a:lnTo>
                <a:lnTo>
                  <a:pt x="0" y="8285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1972465" y="6544860"/>
            <a:ext cx="3666204" cy="3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FFFFFF"/>
                </a:solidFill>
                <a:latin typeface="Calibri (MS) Bold"/>
              </a:rPr>
              <a:t>ONDE SERÁ FEITO? (SETOR.)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11290963" y="6301847"/>
            <a:ext cx="873307" cy="828550"/>
          </a:xfrm>
          <a:custGeom>
            <a:avLst/>
            <a:gdLst/>
            <a:ahLst/>
            <a:cxnLst/>
            <a:rect r="r" b="b" t="t" l="l"/>
            <a:pathLst>
              <a:path h="828550" w="873307">
                <a:moveTo>
                  <a:pt x="0" y="0"/>
                </a:moveTo>
                <a:lnTo>
                  <a:pt x="873307" y="0"/>
                </a:lnTo>
                <a:lnTo>
                  <a:pt x="873307" y="828551"/>
                </a:lnTo>
                <a:lnTo>
                  <a:pt x="0" y="8285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1972465" y="7530572"/>
            <a:ext cx="3666204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FFFFFF"/>
                </a:solidFill>
                <a:latin typeface="Calibri (MS) Bold"/>
              </a:rPr>
              <a:t>QUANDO SERÁ FEITO? (PRAZO PARA IMPLEMENTAÇÃO.)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11290963" y="7339948"/>
            <a:ext cx="873307" cy="828550"/>
          </a:xfrm>
          <a:custGeom>
            <a:avLst/>
            <a:gdLst/>
            <a:ahLst/>
            <a:cxnLst/>
            <a:rect r="r" b="b" t="t" l="l"/>
            <a:pathLst>
              <a:path h="828550" w="873307">
                <a:moveTo>
                  <a:pt x="0" y="0"/>
                </a:moveTo>
                <a:lnTo>
                  <a:pt x="873307" y="0"/>
                </a:lnTo>
                <a:lnTo>
                  <a:pt x="873307" y="828550"/>
                </a:lnTo>
                <a:lnTo>
                  <a:pt x="0" y="8285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1974479" y="2469109"/>
            <a:ext cx="2980673" cy="1907631"/>
          </a:xfrm>
          <a:custGeom>
            <a:avLst/>
            <a:gdLst/>
            <a:ahLst/>
            <a:cxnLst/>
            <a:rect r="r" b="b" t="t" l="l"/>
            <a:pathLst>
              <a:path h="1907631" w="2980673">
                <a:moveTo>
                  <a:pt x="0" y="0"/>
                </a:moveTo>
                <a:lnTo>
                  <a:pt x="2980673" y="0"/>
                </a:lnTo>
                <a:lnTo>
                  <a:pt x="2980673" y="1907631"/>
                </a:lnTo>
                <a:lnTo>
                  <a:pt x="0" y="190763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12179176" y="3092047"/>
            <a:ext cx="2571279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en-US" sz="1599" spc="14">
                <a:solidFill>
                  <a:srgbClr val="000000"/>
                </a:solidFill>
                <a:latin typeface="Calibri (MS) Bold"/>
              </a:rPr>
              <a:t>PLANO DE AÇÃO BASEADO EM PLANEJAR, FAZER, CHECAR E AGIR (PDCA)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1987371" y="4359167"/>
            <a:ext cx="3666204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FFFFFF"/>
                </a:solidFill>
                <a:latin typeface="Calibri (MS) Bold"/>
              </a:rPr>
              <a:t>O QUE SERÁ FEITO? (AÇÕES PARA RESOLVER O PROBLEMA.)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1987371" y="8473967"/>
            <a:ext cx="3666204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FFFFFF"/>
                </a:solidFill>
                <a:latin typeface="Calibri (MS) Bold"/>
              </a:rPr>
              <a:t>QUEM FARÁ? (RESPONSÁVEL PELA AÇÃO.)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11305869" y="8283342"/>
            <a:ext cx="873307" cy="828550"/>
          </a:xfrm>
          <a:custGeom>
            <a:avLst/>
            <a:gdLst/>
            <a:ahLst/>
            <a:cxnLst/>
            <a:rect r="r" b="b" t="t" l="l"/>
            <a:pathLst>
              <a:path h="828550" w="873307">
                <a:moveTo>
                  <a:pt x="0" y="0"/>
                </a:moveTo>
                <a:lnTo>
                  <a:pt x="873307" y="0"/>
                </a:lnTo>
                <a:lnTo>
                  <a:pt x="873307" y="828550"/>
                </a:lnTo>
                <a:lnTo>
                  <a:pt x="0" y="8285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E6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467841">
            <a:off x="659498" y="2731029"/>
            <a:ext cx="6253988" cy="6555275"/>
          </a:xfrm>
          <a:custGeom>
            <a:avLst/>
            <a:gdLst/>
            <a:ahLst/>
            <a:cxnLst/>
            <a:rect r="r" b="b" t="t" l="l"/>
            <a:pathLst>
              <a:path h="6555275" w="6253988">
                <a:moveTo>
                  <a:pt x="0" y="0"/>
                </a:moveTo>
                <a:lnTo>
                  <a:pt x="6253989" y="0"/>
                </a:lnTo>
                <a:lnTo>
                  <a:pt x="6253989" y="6555276"/>
                </a:lnTo>
                <a:lnTo>
                  <a:pt x="0" y="6555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81522"/>
            <a:ext cx="18287997" cy="2550632"/>
          </a:xfrm>
          <a:custGeom>
            <a:avLst/>
            <a:gdLst/>
            <a:ahLst/>
            <a:cxnLst/>
            <a:rect r="r" b="b" t="t" l="l"/>
            <a:pathLst>
              <a:path h="2550632" w="18287997">
                <a:moveTo>
                  <a:pt x="0" y="0"/>
                </a:moveTo>
                <a:lnTo>
                  <a:pt x="18287997" y="0"/>
                </a:lnTo>
                <a:lnTo>
                  <a:pt x="18287997" y="2550632"/>
                </a:lnTo>
                <a:lnTo>
                  <a:pt x="0" y="25506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760139" y="341708"/>
            <a:ext cx="1603800" cy="1603800"/>
          </a:xfrm>
          <a:custGeom>
            <a:avLst/>
            <a:gdLst/>
            <a:ahLst/>
            <a:cxnLst/>
            <a:rect r="r" b="b" t="t" l="l"/>
            <a:pathLst>
              <a:path h="1603800" w="1603800">
                <a:moveTo>
                  <a:pt x="0" y="0"/>
                </a:moveTo>
                <a:lnTo>
                  <a:pt x="1603799" y="0"/>
                </a:lnTo>
                <a:lnTo>
                  <a:pt x="1603799" y="1603800"/>
                </a:lnTo>
                <a:lnTo>
                  <a:pt x="0" y="1603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10972797" y="6749103"/>
            <a:ext cx="7315200" cy="3537897"/>
          </a:xfrm>
          <a:custGeom>
            <a:avLst/>
            <a:gdLst/>
            <a:ahLst/>
            <a:cxnLst/>
            <a:rect r="r" b="b" t="t" l="l"/>
            <a:pathLst>
              <a:path h="3537897" w="7315200">
                <a:moveTo>
                  <a:pt x="7315200" y="0"/>
                </a:moveTo>
                <a:lnTo>
                  <a:pt x="0" y="0"/>
                </a:lnTo>
                <a:lnTo>
                  <a:pt x="0" y="3537897"/>
                </a:lnTo>
                <a:lnTo>
                  <a:pt x="7315200" y="353789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648745">
            <a:off x="712439" y="2873684"/>
            <a:ext cx="1338457" cy="4114800"/>
          </a:xfrm>
          <a:custGeom>
            <a:avLst/>
            <a:gdLst/>
            <a:ahLst/>
            <a:cxnLst/>
            <a:rect r="r" b="b" t="t" l="l"/>
            <a:pathLst>
              <a:path h="4114800" w="1338457">
                <a:moveTo>
                  <a:pt x="0" y="0"/>
                </a:moveTo>
                <a:lnTo>
                  <a:pt x="1338457" y="0"/>
                </a:lnTo>
                <a:lnTo>
                  <a:pt x="13384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571448" y="2797003"/>
            <a:ext cx="7396200" cy="6577537"/>
          </a:xfrm>
          <a:custGeom>
            <a:avLst/>
            <a:gdLst/>
            <a:ahLst/>
            <a:cxnLst/>
            <a:rect r="r" b="b" t="t" l="l"/>
            <a:pathLst>
              <a:path h="6577537" w="7396200">
                <a:moveTo>
                  <a:pt x="0" y="0"/>
                </a:moveTo>
                <a:lnTo>
                  <a:pt x="7396201" y="0"/>
                </a:lnTo>
                <a:lnTo>
                  <a:pt x="7396201" y="6577537"/>
                </a:lnTo>
                <a:lnTo>
                  <a:pt x="0" y="657753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286634" y="5076825"/>
            <a:ext cx="5774297" cy="3048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83"/>
              </a:lnSpc>
              <a:spcBef>
                <a:spcPct val="0"/>
              </a:spcBef>
            </a:pPr>
            <a:r>
              <a:rPr lang="en-US" sz="3319" spc="31">
                <a:solidFill>
                  <a:srgbClr val="084CA1"/>
                </a:solidFill>
                <a:latin typeface="Calibri (MS) Bold"/>
              </a:rPr>
              <a:t>QUAIS AS MAIORES PREOCUPAÇÕES DOS RESPONSÁVEIS POR ORGANIZAÇÕES EM MATÉRIA DE SAÚDE E SEGURANÇA DO TRABALHO NO BRASIL?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B1E6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2530219"/>
          </a:xfrm>
          <a:custGeom>
            <a:avLst/>
            <a:gdLst/>
            <a:ahLst/>
            <a:cxnLst/>
            <a:rect r="r" b="b" t="t" l="l"/>
            <a:pathLst>
              <a:path h="2530219" w="18288000">
                <a:moveTo>
                  <a:pt x="0" y="0"/>
                </a:moveTo>
                <a:lnTo>
                  <a:pt x="18288000" y="0"/>
                </a:lnTo>
                <a:lnTo>
                  <a:pt x="18288000" y="2530219"/>
                </a:lnTo>
                <a:lnTo>
                  <a:pt x="0" y="2530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22980" y="5173077"/>
            <a:ext cx="14842041" cy="1304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6750" spc="63">
                <a:solidFill>
                  <a:srgbClr val="FFFFFF"/>
                </a:solidFill>
                <a:latin typeface="TT Rounds Condensed Bold"/>
              </a:rPr>
              <a:t>OBRIGADO!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647700" y="789812"/>
            <a:ext cx="4059555" cy="950595"/>
          </a:xfrm>
          <a:custGeom>
            <a:avLst/>
            <a:gdLst/>
            <a:ahLst/>
            <a:cxnLst/>
            <a:rect r="r" b="b" t="t" l="l"/>
            <a:pathLst>
              <a:path h="950595" w="4059555">
                <a:moveTo>
                  <a:pt x="0" y="0"/>
                </a:moveTo>
                <a:lnTo>
                  <a:pt x="4059555" y="0"/>
                </a:lnTo>
                <a:lnTo>
                  <a:pt x="4059555" y="950594"/>
                </a:lnTo>
                <a:lnTo>
                  <a:pt x="0" y="9505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631" r="0" b="-1631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DAGJcfT415o</dc:identifier>
  <dcterms:modified xsi:type="dcterms:W3CDTF">2011-08-01T06:04:30Z</dcterms:modified>
  <cp:revision>1</cp:revision>
  <dc:title>Divulgação do PGR</dc:title>
</cp:coreProperties>
</file>