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Poppins Bold" charset="1" panose="00000800000000000000"/>
      <p:regular r:id="rId23"/>
    </p:embeddedFont>
    <p:embeddedFont>
      <p:font typeface="Poppins Medium" charset="1" panose="00000600000000000000"/>
      <p:regular r:id="rId24"/>
    </p:embeddedFont>
    <p:embeddedFont>
      <p:font typeface="Poppins" charset="1" panose="000005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B1E6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2530219"/>
          </a:xfrm>
          <a:custGeom>
            <a:avLst/>
            <a:gdLst/>
            <a:ahLst/>
            <a:cxnLst/>
            <a:rect r="r" b="b" t="t" l="l"/>
            <a:pathLst>
              <a:path h="2530219" w="18288000">
                <a:moveTo>
                  <a:pt x="0" y="0"/>
                </a:moveTo>
                <a:lnTo>
                  <a:pt x="18288000" y="0"/>
                </a:lnTo>
                <a:lnTo>
                  <a:pt x="18288000" y="2530219"/>
                </a:lnTo>
                <a:lnTo>
                  <a:pt x="0" y="25302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677478" y="4656938"/>
            <a:ext cx="13598489" cy="1901218"/>
          </a:xfrm>
          <a:prstGeom prst="rect">
            <a:avLst/>
          </a:prstGeom>
        </p:spPr>
        <p:txBody>
          <a:bodyPr anchor="t" rtlCol="false" tIns="0" lIns="0" bIns="0" rIns="0">
            <a:spAutoFit/>
          </a:bodyPr>
          <a:lstStyle/>
          <a:p>
            <a:pPr algn="ctr">
              <a:lnSpc>
                <a:spcPts val="7428"/>
              </a:lnSpc>
            </a:pPr>
            <a:r>
              <a:rPr lang="en-US" b="true" sz="5223" spc="47">
                <a:solidFill>
                  <a:srgbClr val="FFFFFF"/>
                </a:solidFill>
                <a:latin typeface="Poppins Bold"/>
                <a:ea typeface="Poppins Bold"/>
                <a:cs typeface="Poppins Bold"/>
                <a:sym typeface="Poppins Bold"/>
              </a:rPr>
              <a:t>INTEGRAÇÃO </a:t>
            </a:r>
          </a:p>
          <a:p>
            <a:pPr algn="ctr">
              <a:lnSpc>
                <a:spcPts val="7429"/>
              </a:lnSpc>
            </a:pPr>
            <a:r>
              <a:rPr lang="en-US" b="true" sz="5223" spc="47">
                <a:solidFill>
                  <a:srgbClr val="FFFFFF"/>
                </a:solidFill>
                <a:latin typeface="Poppins Bold"/>
                <a:ea typeface="Poppins Bold"/>
                <a:cs typeface="Poppins Bold"/>
                <a:sym typeface="Poppins Bold"/>
              </a:rPr>
              <a:t>SISTEMA DE GESTÃO DA QUALIDADE </a:t>
            </a:r>
          </a:p>
        </p:txBody>
      </p:sp>
      <p:sp>
        <p:nvSpPr>
          <p:cNvPr name="Freeform 4" id="4"/>
          <p:cNvSpPr/>
          <p:nvPr/>
        </p:nvSpPr>
        <p:spPr>
          <a:xfrm flipH="false" flipV="false" rot="0">
            <a:off x="647700" y="789812"/>
            <a:ext cx="4059555" cy="950595"/>
          </a:xfrm>
          <a:custGeom>
            <a:avLst/>
            <a:gdLst/>
            <a:ahLst/>
            <a:cxnLst/>
            <a:rect r="r" b="b" t="t" l="l"/>
            <a:pathLst>
              <a:path h="950595" w="4059555">
                <a:moveTo>
                  <a:pt x="0" y="0"/>
                </a:moveTo>
                <a:lnTo>
                  <a:pt x="4059555" y="0"/>
                </a:lnTo>
                <a:lnTo>
                  <a:pt x="4059555" y="950594"/>
                </a:lnTo>
                <a:lnTo>
                  <a:pt x="0" y="950594"/>
                </a:lnTo>
                <a:lnTo>
                  <a:pt x="0" y="0"/>
                </a:lnTo>
                <a:close/>
              </a:path>
            </a:pathLst>
          </a:custGeom>
          <a:blipFill>
            <a:blip r:embed="rId4"/>
            <a:stretch>
              <a:fillRect l="0" t="-1631" r="0" b="-1631"/>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0">
            <a:off x="7654218" y="2746568"/>
            <a:ext cx="10400087" cy="7264127"/>
          </a:xfrm>
          <a:custGeom>
            <a:avLst/>
            <a:gdLst/>
            <a:ahLst/>
            <a:cxnLst/>
            <a:rect r="r" b="b" t="t" l="l"/>
            <a:pathLst>
              <a:path h="7264127" w="10400087">
                <a:moveTo>
                  <a:pt x="0" y="0"/>
                </a:moveTo>
                <a:lnTo>
                  <a:pt x="10400087" y="0"/>
                </a:lnTo>
                <a:lnTo>
                  <a:pt x="10400087" y="7264126"/>
                </a:lnTo>
                <a:lnTo>
                  <a:pt x="0" y="7264126"/>
                </a:lnTo>
                <a:lnTo>
                  <a:pt x="0" y="0"/>
                </a:lnTo>
                <a:close/>
              </a:path>
            </a:pathLst>
          </a:custGeom>
          <a:blipFill>
            <a:blip r:embed="rId5"/>
            <a:stretch>
              <a:fillRect l="-35749" t="-17185" r="-6231" b="-9860"/>
            </a:stretch>
          </a:blipFill>
        </p:spPr>
      </p:sp>
      <p:sp>
        <p:nvSpPr>
          <p:cNvPr name="TextBox 5" id="5"/>
          <p:cNvSpPr txBox="true"/>
          <p:nvPr/>
        </p:nvSpPr>
        <p:spPr>
          <a:xfrm rot="0">
            <a:off x="203616" y="922331"/>
            <a:ext cx="12084214"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MAPEAMENTO DOS PROCESSOS</a:t>
            </a:r>
          </a:p>
        </p:txBody>
      </p:sp>
      <p:sp>
        <p:nvSpPr>
          <p:cNvPr name="TextBox 6" id="6"/>
          <p:cNvSpPr txBox="true"/>
          <p:nvPr/>
        </p:nvSpPr>
        <p:spPr>
          <a:xfrm rot="0">
            <a:off x="391071" y="4687943"/>
            <a:ext cx="6963724" cy="3362325"/>
          </a:xfrm>
          <a:prstGeom prst="rect">
            <a:avLst/>
          </a:prstGeom>
        </p:spPr>
        <p:txBody>
          <a:bodyPr anchor="t" rtlCol="false" tIns="0" lIns="0" bIns="0" rIns="0">
            <a:spAutoFit/>
          </a:bodyPr>
          <a:lstStyle/>
          <a:p>
            <a:pPr algn="just">
              <a:lnSpc>
                <a:spcPts val="2999"/>
              </a:lnSpc>
            </a:pPr>
            <a:r>
              <a:rPr lang="en-US" sz="2499" spc="22">
                <a:solidFill>
                  <a:srgbClr val="0B1E60"/>
                </a:solidFill>
                <a:latin typeface="Poppins"/>
                <a:ea typeface="Poppins"/>
                <a:cs typeface="Poppins"/>
                <a:sym typeface="Poppins"/>
              </a:rPr>
              <a:t>É a identificação, </a:t>
            </a:r>
            <a:r>
              <a:rPr lang="en-US" sz="2499" spc="22">
                <a:solidFill>
                  <a:srgbClr val="0B1E60"/>
                </a:solidFill>
                <a:latin typeface="Poppins"/>
                <a:ea typeface="Poppins"/>
                <a:cs typeface="Poppins"/>
                <a:sym typeface="Poppins"/>
              </a:rPr>
              <a:t>an</a:t>
            </a:r>
            <a:r>
              <a:rPr lang="en-US" sz="2499" spc="22">
                <a:solidFill>
                  <a:srgbClr val="0B1E60"/>
                </a:solidFill>
                <a:latin typeface="Poppins"/>
                <a:ea typeface="Poppins"/>
                <a:cs typeface="Poppins"/>
                <a:sym typeface="Poppins"/>
              </a:rPr>
              <a:t>ális</a:t>
            </a:r>
            <a:r>
              <a:rPr lang="en-US" sz="2499" spc="22">
                <a:solidFill>
                  <a:srgbClr val="0B1E60"/>
                </a:solidFill>
                <a:latin typeface="Poppins"/>
                <a:ea typeface="Poppins"/>
                <a:cs typeface="Poppins"/>
                <a:sym typeface="Poppins"/>
              </a:rPr>
              <a:t>e </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represent</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çã</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 v</a:t>
            </a:r>
            <a:r>
              <a:rPr lang="en-US" sz="2499" spc="22">
                <a:solidFill>
                  <a:srgbClr val="0B1E60"/>
                </a:solidFill>
                <a:latin typeface="Poppins"/>
                <a:ea typeface="Poppins"/>
                <a:cs typeface="Poppins"/>
                <a:sym typeface="Poppins"/>
              </a:rPr>
              <a:t>i</a:t>
            </a:r>
            <a:r>
              <a:rPr lang="en-US" sz="2499" spc="22">
                <a:solidFill>
                  <a:srgbClr val="0B1E60"/>
                </a:solidFill>
                <a:latin typeface="Poppins"/>
                <a:ea typeface="Poppins"/>
                <a:cs typeface="Poppins"/>
                <a:sym typeface="Poppins"/>
              </a:rPr>
              <a:t>su</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l</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d</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fl</a:t>
            </a:r>
            <a:r>
              <a:rPr lang="en-US" sz="2499" spc="22">
                <a:solidFill>
                  <a:srgbClr val="0B1E60"/>
                </a:solidFill>
                <a:latin typeface="Poppins"/>
                <a:ea typeface="Poppins"/>
                <a:cs typeface="Poppins"/>
                <a:sym typeface="Poppins"/>
              </a:rPr>
              <a:t>u</a:t>
            </a:r>
            <a:r>
              <a:rPr lang="en-US" sz="2499" spc="22">
                <a:solidFill>
                  <a:srgbClr val="0B1E60"/>
                </a:solidFill>
                <a:latin typeface="Poppins"/>
                <a:ea typeface="Poppins"/>
                <a:cs typeface="Poppins"/>
                <a:sym typeface="Poppins"/>
              </a:rPr>
              <a:t>x</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d</a:t>
            </a:r>
            <a:r>
              <a:rPr lang="en-US" sz="2499" spc="22">
                <a:solidFill>
                  <a:srgbClr val="0B1E60"/>
                </a:solidFill>
                <a:latin typeface="Poppins"/>
                <a:ea typeface="Poppins"/>
                <a:cs typeface="Poppins"/>
                <a:sym typeface="Poppins"/>
              </a:rPr>
              <a:t>e </a:t>
            </a:r>
            <a:r>
              <a:rPr lang="en-US" sz="2499" spc="22">
                <a:solidFill>
                  <a:srgbClr val="0B1E60"/>
                </a:solidFill>
                <a:latin typeface="Poppins"/>
                <a:ea typeface="Poppins"/>
                <a:cs typeface="Poppins"/>
                <a:sym typeface="Poppins"/>
              </a:rPr>
              <a:t>tr</a:t>
            </a:r>
            <a:r>
              <a:rPr lang="en-US" sz="2499" spc="22">
                <a:solidFill>
                  <a:srgbClr val="0B1E60"/>
                </a:solidFill>
                <a:latin typeface="Poppins"/>
                <a:ea typeface="Poppins"/>
                <a:cs typeface="Poppins"/>
                <a:sym typeface="Poppins"/>
              </a:rPr>
              <a:t>abalho</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d</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n</a:t>
            </a:r>
            <a:r>
              <a:rPr lang="en-US" sz="2499" spc="22">
                <a:solidFill>
                  <a:srgbClr val="0B1E60"/>
                </a:solidFill>
                <a:latin typeface="Poppins"/>
                <a:ea typeface="Poppins"/>
                <a:cs typeface="Poppins"/>
                <a:sym typeface="Poppins"/>
              </a:rPr>
              <a:t>t</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 da </a:t>
            </a:r>
            <a:r>
              <a:rPr lang="en-US" sz="2499" spc="22">
                <a:solidFill>
                  <a:srgbClr val="0B1E60"/>
                </a:solidFill>
                <a:latin typeface="Poppins"/>
                <a:ea typeface="Poppins"/>
                <a:cs typeface="Poppins"/>
                <a:sym typeface="Poppins"/>
              </a:rPr>
              <a:t>or</a:t>
            </a:r>
            <a:r>
              <a:rPr lang="en-US" sz="2499" spc="22">
                <a:solidFill>
                  <a:srgbClr val="0B1E60"/>
                </a:solidFill>
                <a:latin typeface="Poppins"/>
                <a:ea typeface="Poppins"/>
                <a:cs typeface="Poppins"/>
                <a:sym typeface="Poppins"/>
              </a:rPr>
              <a:t>g</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nizaçã</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 </a:t>
            </a:r>
          </a:p>
          <a:p>
            <a:pPr algn="just">
              <a:lnSpc>
                <a:spcPts val="2999"/>
              </a:lnSpc>
            </a:pPr>
          </a:p>
          <a:p>
            <a:pPr algn="just">
              <a:lnSpc>
                <a:spcPts val="2999"/>
              </a:lnSpc>
            </a:pP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 ob</a:t>
            </a:r>
            <a:r>
              <a:rPr lang="en-US" sz="2499" spc="22">
                <a:solidFill>
                  <a:srgbClr val="0B1E60"/>
                </a:solidFill>
                <a:latin typeface="Poppins"/>
                <a:ea typeface="Poppins"/>
                <a:cs typeface="Poppins"/>
                <a:sym typeface="Poppins"/>
              </a:rPr>
              <a:t>j</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tiv</a:t>
            </a:r>
            <a:r>
              <a:rPr lang="en-US" sz="2499" spc="22">
                <a:solidFill>
                  <a:srgbClr val="0B1E60"/>
                </a:solidFill>
                <a:latin typeface="Poppins"/>
                <a:ea typeface="Poppins"/>
                <a:cs typeface="Poppins"/>
                <a:sym typeface="Poppins"/>
              </a:rPr>
              <a:t>o </a:t>
            </a:r>
            <a:r>
              <a:rPr lang="en-US" sz="2499" spc="22">
                <a:solidFill>
                  <a:srgbClr val="0B1E60"/>
                </a:solidFill>
                <a:latin typeface="Poppins"/>
                <a:ea typeface="Poppins"/>
                <a:cs typeface="Poppins"/>
                <a:sym typeface="Poppins"/>
              </a:rPr>
              <a:t>é</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n</a:t>
            </a:r>
            <a:r>
              <a:rPr lang="en-US" sz="2499" spc="22">
                <a:solidFill>
                  <a:srgbClr val="0B1E60"/>
                </a:solidFill>
                <a:latin typeface="Poppins"/>
                <a:ea typeface="Poppins"/>
                <a:cs typeface="Poppins"/>
                <a:sym typeface="Poppins"/>
              </a:rPr>
              <a:t>t</a:t>
            </a:r>
            <a:r>
              <a:rPr lang="en-US" sz="2499" spc="22">
                <a:solidFill>
                  <a:srgbClr val="0B1E60"/>
                </a:solidFill>
                <a:latin typeface="Poppins"/>
                <a:ea typeface="Poppins"/>
                <a:cs typeface="Poppins"/>
                <a:sym typeface="Poppins"/>
              </a:rPr>
              <a:t>end</a:t>
            </a:r>
            <a:r>
              <a:rPr lang="en-US" sz="2499" spc="22">
                <a:solidFill>
                  <a:srgbClr val="0B1E60"/>
                </a:solidFill>
                <a:latin typeface="Poppins"/>
                <a:ea typeface="Poppins"/>
                <a:cs typeface="Poppins"/>
                <a:sym typeface="Poppins"/>
              </a:rPr>
              <a:t>er</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c</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mo</a:t>
            </a:r>
            <a:r>
              <a:rPr lang="en-US" sz="2499" spc="22">
                <a:solidFill>
                  <a:srgbClr val="0B1E60"/>
                </a:solidFill>
                <a:latin typeface="Poppins"/>
                <a:ea typeface="Poppins"/>
                <a:cs typeface="Poppins"/>
                <a:sym typeface="Poppins"/>
              </a:rPr>
              <a:t> a</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a</a:t>
            </a:r>
            <a:r>
              <a:rPr lang="en-US" sz="2499" spc="22">
                <a:solidFill>
                  <a:srgbClr val="0B1E60"/>
                </a:solidFill>
                <a:latin typeface="Poppins"/>
                <a:ea typeface="Poppins"/>
                <a:cs typeface="Poppins"/>
                <a:sym typeface="Poppins"/>
              </a:rPr>
              <a:t>tiv</a:t>
            </a:r>
            <a:r>
              <a:rPr lang="en-US" sz="2499" spc="22">
                <a:solidFill>
                  <a:srgbClr val="0B1E60"/>
                </a:solidFill>
                <a:latin typeface="Poppins"/>
                <a:ea typeface="Poppins"/>
                <a:cs typeface="Poppins"/>
                <a:sym typeface="Poppins"/>
              </a:rPr>
              <a:t>idade</a:t>
            </a:r>
            <a:r>
              <a:rPr lang="en-US" sz="2499" spc="22">
                <a:solidFill>
                  <a:srgbClr val="0B1E60"/>
                </a:solidFill>
                <a:latin typeface="Poppins"/>
                <a:ea typeface="Poppins"/>
                <a:cs typeface="Poppins"/>
                <a:sym typeface="Poppins"/>
              </a:rPr>
              <a:t>s são</a:t>
            </a:r>
            <a:r>
              <a:rPr lang="en-US" sz="2499" spc="22">
                <a:solidFill>
                  <a:srgbClr val="0B1E60"/>
                </a:solidFill>
                <a:latin typeface="Poppins"/>
                <a:ea typeface="Poppins"/>
                <a:cs typeface="Poppins"/>
                <a:sym typeface="Poppins"/>
              </a:rPr>
              <a:t> e</a:t>
            </a:r>
            <a:r>
              <a:rPr lang="en-US" sz="2499" spc="22">
                <a:solidFill>
                  <a:srgbClr val="0B1E60"/>
                </a:solidFill>
                <a:latin typeface="Poppins"/>
                <a:ea typeface="Poppins"/>
                <a:cs typeface="Poppins"/>
                <a:sym typeface="Poppins"/>
              </a:rPr>
              <a:t>xe</a:t>
            </a:r>
            <a:r>
              <a:rPr lang="en-US" sz="2499" spc="22">
                <a:solidFill>
                  <a:srgbClr val="0B1E60"/>
                </a:solidFill>
                <a:latin typeface="Poppins"/>
                <a:ea typeface="Poppins"/>
                <a:cs typeface="Poppins"/>
                <a:sym typeface="Poppins"/>
              </a:rPr>
              <a:t>c</a:t>
            </a:r>
            <a:r>
              <a:rPr lang="en-US" sz="2499" spc="22">
                <a:solidFill>
                  <a:srgbClr val="0B1E60"/>
                </a:solidFill>
                <a:latin typeface="Poppins"/>
                <a:ea typeface="Poppins"/>
                <a:cs typeface="Poppins"/>
                <a:sym typeface="Poppins"/>
              </a:rPr>
              <a:t>ut</a:t>
            </a:r>
            <a:r>
              <a:rPr lang="en-US" sz="2499" spc="22">
                <a:solidFill>
                  <a:srgbClr val="0B1E60"/>
                </a:solidFill>
                <a:latin typeface="Poppins"/>
                <a:ea typeface="Poppins"/>
                <a:cs typeface="Poppins"/>
                <a:sym typeface="Poppins"/>
              </a:rPr>
              <a:t>ad</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qu</a:t>
            </a:r>
            <a:r>
              <a:rPr lang="en-US" sz="2499" spc="22">
                <a:solidFill>
                  <a:srgbClr val="0B1E60"/>
                </a:solidFill>
                <a:latin typeface="Poppins"/>
                <a:ea typeface="Poppins"/>
                <a:cs typeface="Poppins"/>
                <a:sym typeface="Poppins"/>
              </a:rPr>
              <a:t>em </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s reali</a:t>
            </a:r>
            <a:r>
              <a:rPr lang="en-US" sz="2499" spc="22">
                <a:solidFill>
                  <a:srgbClr val="0B1E60"/>
                </a:solidFill>
                <a:latin typeface="Poppins"/>
                <a:ea typeface="Poppins"/>
                <a:cs typeface="Poppins"/>
                <a:sym typeface="Poppins"/>
              </a:rPr>
              <a:t>z</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qu</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i</a:t>
            </a:r>
            <a:r>
              <a:rPr lang="en-US" sz="2499" spc="22">
                <a:solidFill>
                  <a:srgbClr val="0B1E60"/>
                </a:solidFill>
                <a:latin typeface="Poppins"/>
                <a:ea typeface="Poppins"/>
                <a:cs typeface="Poppins"/>
                <a:sym typeface="Poppins"/>
              </a:rPr>
              <a:t>s r</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c</a:t>
            </a:r>
            <a:r>
              <a:rPr lang="en-US" sz="2499" spc="22">
                <a:solidFill>
                  <a:srgbClr val="0B1E60"/>
                </a:solidFill>
                <a:latin typeface="Poppins"/>
                <a:ea typeface="Poppins"/>
                <a:cs typeface="Poppins"/>
                <a:sym typeface="Poppins"/>
              </a:rPr>
              <a:t>ur</a:t>
            </a:r>
            <a:r>
              <a:rPr lang="en-US" sz="2499" spc="22">
                <a:solidFill>
                  <a:srgbClr val="0B1E60"/>
                </a:solidFill>
                <a:latin typeface="Poppins"/>
                <a:ea typeface="Poppins"/>
                <a:cs typeface="Poppins"/>
                <a:sym typeface="Poppins"/>
              </a:rPr>
              <a:t>sos </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ão </a:t>
            </a:r>
            <a:r>
              <a:rPr lang="en-US" sz="2499" spc="22">
                <a:solidFill>
                  <a:srgbClr val="0B1E60"/>
                </a:solidFill>
                <a:latin typeface="Poppins"/>
                <a:ea typeface="Poppins"/>
                <a:cs typeface="Poppins"/>
                <a:sym typeface="Poppins"/>
              </a:rPr>
              <a:t>u</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ado</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e </a:t>
            </a:r>
            <a:r>
              <a:rPr lang="en-US" sz="2499" spc="22">
                <a:solidFill>
                  <a:srgbClr val="0B1E60"/>
                </a:solidFill>
                <a:latin typeface="Poppins"/>
                <a:ea typeface="Poppins"/>
                <a:cs typeface="Poppins"/>
                <a:sym typeface="Poppins"/>
              </a:rPr>
              <a:t>c</a:t>
            </a:r>
            <a:r>
              <a:rPr lang="en-US" sz="2499" spc="22">
                <a:solidFill>
                  <a:srgbClr val="0B1E60"/>
                </a:solidFill>
                <a:latin typeface="Poppins"/>
                <a:ea typeface="Poppins"/>
                <a:cs typeface="Poppins"/>
                <a:sym typeface="Poppins"/>
              </a:rPr>
              <a:t>omo </a:t>
            </a:r>
            <a:r>
              <a:rPr lang="en-US" sz="2499" spc="22">
                <a:solidFill>
                  <a:srgbClr val="0B1E60"/>
                </a:solidFill>
                <a:latin typeface="Poppins"/>
                <a:ea typeface="Poppins"/>
                <a:cs typeface="Poppins"/>
                <a:sym typeface="Poppins"/>
              </a:rPr>
              <a:t>os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es</a:t>
            </a:r>
            <a:r>
              <a:rPr lang="en-US" sz="2499" spc="22">
                <a:solidFill>
                  <a:srgbClr val="0B1E60"/>
                </a:solidFill>
                <a:latin typeface="Poppins"/>
                <a:ea typeface="Poppins"/>
                <a:cs typeface="Poppins"/>
                <a:sym typeface="Poppins"/>
              </a:rPr>
              <a:t>u</a:t>
            </a:r>
            <a:r>
              <a:rPr lang="en-US" sz="2499" spc="22">
                <a:solidFill>
                  <a:srgbClr val="0B1E60"/>
                </a:solidFill>
                <a:latin typeface="Poppins"/>
                <a:ea typeface="Poppins"/>
                <a:cs typeface="Poppins"/>
                <a:sym typeface="Poppins"/>
              </a:rPr>
              <a:t>l</a:t>
            </a:r>
            <a:r>
              <a:rPr lang="en-US" sz="2499" spc="22">
                <a:solidFill>
                  <a:srgbClr val="0B1E60"/>
                </a:solidFill>
                <a:latin typeface="Poppins"/>
                <a:ea typeface="Poppins"/>
                <a:cs typeface="Poppins"/>
                <a:sym typeface="Poppins"/>
              </a:rPr>
              <a:t>t</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d</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sã</a:t>
            </a:r>
            <a:r>
              <a:rPr lang="en-US" sz="2499" spc="22">
                <a:solidFill>
                  <a:srgbClr val="0B1E60"/>
                </a:solidFill>
                <a:latin typeface="Poppins"/>
                <a:ea typeface="Poppins"/>
                <a:cs typeface="Poppins"/>
                <a:sym typeface="Poppins"/>
              </a:rPr>
              <a:t>o entre</a:t>
            </a:r>
            <a:r>
              <a:rPr lang="en-US" sz="2499" spc="22">
                <a:solidFill>
                  <a:srgbClr val="0B1E60"/>
                </a:solidFill>
                <a:latin typeface="Poppins"/>
                <a:ea typeface="Poppins"/>
                <a:cs typeface="Poppins"/>
                <a:sym typeface="Poppins"/>
              </a:rPr>
              <a:t>gu</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a:t>
            </a:r>
          </a:p>
          <a:p>
            <a:pPr algn="just">
              <a:lnSpc>
                <a:spcPts val="299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TextBox 4" id="4"/>
          <p:cNvSpPr txBox="true"/>
          <p:nvPr/>
        </p:nvSpPr>
        <p:spPr>
          <a:xfrm rot="0">
            <a:off x="203616" y="922331"/>
            <a:ext cx="12084214"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RISONECT</a:t>
            </a:r>
          </a:p>
        </p:txBody>
      </p:sp>
      <p:sp>
        <p:nvSpPr>
          <p:cNvPr name="TextBox 5" id="5"/>
          <p:cNvSpPr txBox="true"/>
          <p:nvPr/>
        </p:nvSpPr>
        <p:spPr>
          <a:xfrm rot="0">
            <a:off x="418704" y="3693112"/>
            <a:ext cx="15537701" cy="5219700"/>
          </a:xfrm>
          <a:prstGeom prst="rect">
            <a:avLst/>
          </a:prstGeom>
        </p:spPr>
        <p:txBody>
          <a:bodyPr anchor="t" rtlCol="false" tIns="0" lIns="0" bIns="0" rIns="0">
            <a:spAutoFit/>
          </a:bodyPr>
          <a:lstStyle/>
          <a:p>
            <a:pPr algn="just">
              <a:lnSpc>
                <a:spcPts val="2999"/>
              </a:lnSpc>
            </a:pPr>
            <a:r>
              <a:rPr lang="en-US" sz="2499" spc="22">
                <a:solidFill>
                  <a:srgbClr val="0B1E60"/>
                </a:solidFill>
                <a:latin typeface="Poppins"/>
                <a:ea typeface="Poppins"/>
                <a:cs typeface="Poppins"/>
                <a:sym typeface="Poppins"/>
              </a:rPr>
              <a:t>Como Funciona o </a:t>
            </a:r>
            <a:r>
              <a:rPr lang="en-US" b="true" sz="2499" spc="22">
                <a:solidFill>
                  <a:srgbClr val="0B1E60"/>
                </a:solidFill>
                <a:latin typeface="Poppins Bold"/>
                <a:ea typeface="Poppins Bold"/>
                <a:cs typeface="Poppins Bold"/>
                <a:sym typeface="Poppins Bold"/>
              </a:rPr>
              <a:t>Risonect</a:t>
            </a:r>
          </a:p>
          <a:p>
            <a:pPr algn="just">
              <a:lnSpc>
                <a:spcPts val="2999"/>
              </a:lnSpc>
            </a:pPr>
          </a:p>
          <a:p>
            <a:pPr algn="just">
              <a:lnSpc>
                <a:spcPts val="2999"/>
              </a:lnSpc>
            </a:pPr>
            <a:r>
              <a:rPr lang="en-US" sz="2499" spc="22">
                <a:solidFill>
                  <a:srgbClr val="0B1E60"/>
                </a:solidFill>
                <a:latin typeface="Poppins"/>
                <a:ea typeface="Poppins"/>
                <a:cs typeface="Poppins"/>
                <a:sym typeface="Poppins"/>
              </a:rPr>
              <a:t>O Risonect é uma plataforma documental da Risoterm que reúne informações essenciai</a:t>
            </a:r>
            <a:r>
              <a:rPr lang="en-US" sz="2499" spc="22">
                <a:solidFill>
                  <a:srgbClr val="0B1E60"/>
                </a:solidFill>
                <a:latin typeface="Poppins"/>
                <a:ea typeface="Poppins"/>
                <a:cs typeface="Poppins"/>
                <a:sym typeface="Poppins"/>
              </a:rPr>
              <a:t>s </a:t>
            </a:r>
            <a:r>
              <a:rPr lang="en-US" sz="2499" spc="22">
                <a:solidFill>
                  <a:srgbClr val="0B1E60"/>
                </a:solidFill>
                <a:latin typeface="Poppins"/>
                <a:ea typeface="Poppins"/>
                <a:cs typeface="Poppins"/>
                <a:sym typeface="Poppins"/>
              </a:rPr>
              <a:t>de </a:t>
            </a:r>
            <a:r>
              <a:rPr lang="en-US" sz="2499" spc="22">
                <a:solidFill>
                  <a:srgbClr val="0B1E60"/>
                </a:solidFill>
                <a:latin typeface="Poppins"/>
                <a:ea typeface="Poppins"/>
                <a:cs typeface="Poppins"/>
                <a:sym typeface="Poppins"/>
              </a:rPr>
              <a:t>di</a:t>
            </a:r>
            <a:r>
              <a:rPr lang="en-US" sz="2499" spc="22">
                <a:solidFill>
                  <a:srgbClr val="0B1E60"/>
                </a:solidFill>
                <a:latin typeface="Poppins"/>
                <a:ea typeface="Poppins"/>
                <a:cs typeface="Poppins"/>
                <a:sym typeface="Poppins"/>
              </a:rPr>
              <a:t>ve</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as </a:t>
            </a:r>
            <a:r>
              <a:rPr lang="en-US" sz="2499" spc="22">
                <a:solidFill>
                  <a:srgbClr val="0B1E60"/>
                </a:solidFill>
                <a:latin typeface="Poppins"/>
                <a:ea typeface="Poppins"/>
                <a:cs typeface="Poppins"/>
                <a:sym typeface="Poppins"/>
              </a:rPr>
              <a:t>á</a:t>
            </a:r>
            <a:r>
              <a:rPr lang="en-US" sz="2499" spc="22">
                <a:solidFill>
                  <a:srgbClr val="0B1E60"/>
                </a:solidFill>
                <a:latin typeface="Poppins"/>
                <a:ea typeface="Poppins"/>
                <a:cs typeface="Poppins"/>
                <a:sym typeface="Poppins"/>
              </a:rPr>
              <a:t>reas de a</a:t>
            </a:r>
            <a:r>
              <a:rPr lang="en-US" sz="2499" spc="22">
                <a:solidFill>
                  <a:srgbClr val="0B1E60"/>
                </a:solidFill>
                <a:latin typeface="Poppins"/>
                <a:ea typeface="Poppins"/>
                <a:cs typeface="Poppins"/>
                <a:sym typeface="Poppins"/>
              </a:rPr>
              <a:t>poio</a:t>
            </a:r>
            <a:r>
              <a:rPr lang="en-US" sz="2499" spc="22">
                <a:solidFill>
                  <a:srgbClr val="0B1E60"/>
                </a:solidFill>
                <a:latin typeface="Poppins"/>
                <a:ea typeface="Poppins"/>
                <a:cs typeface="Poppins"/>
                <a:sym typeface="Poppins"/>
              </a:rPr>
              <a:t> da e</a:t>
            </a:r>
            <a:r>
              <a:rPr lang="en-US" sz="2499" spc="22">
                <a:solidFill>
                  <a:srgbClr val="0B1E60"/>
                </a:solidFill>
                <a:latin typeface="Poppins"/>
                <a:ea typeface="Poppins"/>
                <a:cs typeface="Poppins"/>
                <a:sym typeface="Poppins"/>
              </a:rPr>
              <a:t>mpr</a:t>
            </a:r>
            <a:r>
              <a:rPr lang="en-US" sz="2499" spc="22">
                <a:solidFill>
                  <a:srgbClr val="0B1E60"/>
                </a:solidFill>
                <a:latin typeface="Poppins"/>
                <a:ea typeface="Poppins"/>
                <a:cs typeface="Poppins"/>
                <a:sym typeface="Poppins"/>
              </a:rPr>
              <a:t>es</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Pa</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 ac</a:t>
            </a:r>
            <a:r>
              <a:rPr lang="en-US" sz="2499" spc="22">
                <a:solidFill>
                  <a:srgbClr val="0B1E60"/>
                </a:solidFill>
                <a:latin typeface="Poppins"/>
                <a:ea typeface="Poppins"/>
                <a:cs typeface="Poppins"/>
                <a:sym typeface="Poppins"/>
              </a:rPr>
              <a:t>essá-l</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é</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nec</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ssár</a:t>
            </a:r>
            <a:r>
              <a:rPr lang="en-US" sz="2499" spc="22">
                <a:solidFill>
                  <a:srgbClr val="0B1E60"/>
                </a:solidFill>
                <a:latin typeface="Poppins"/>
                <a:ea typeface="Poppins"/>
                <a:cs typeface="Poppins"/>
                <a:sym typeface="Poppins"/>
              </a:rPr>
              <a:t>io </a:t>
            </a:r>
            <a:r>
              <a:rPr lang="en-US" sz="2499" spc="22">
                <a:solidFill>
                  <a:srgbClr val="0B1E60"/>
                </a:solidFill>
                <a:latin typeface="Poppins"/>
                <a:ea typeface="Poppins"/>
                <a:cs typeface="Poppins"/>
                <a:sym typeface="Poppins"/>
              </a:rPr>
              <a:t>qu</a:t>
            </a:r>
            <a:r>
              <a:rPr lang="en-US" sz="2499" spc="22">
                <a:solidFill>
                  <a:srgbClr val="0B1E60"/>
                </a:solidFill>
                <a:latin typeface="Poppins"/>
                <a:ea typeface="Poppins"/>
                <a:cs typeface="Poppins"/>
                <a:sym typeface="Poppins"/>
              </a:rPr>
              <a:t>e v</a:t>
            </a:r>
            <a:r>
              <a:rPr lang="en-US" sz="2499" spc="22">
                <a:solidFill>
                  <a:srgbClr val="0B1E60"/>
                </a:solidFill>
                <a:latin typeface="Poppins"/>
                <a:ea typeface="Poppins"/>
                <a:cs typeface="Poppins"/>
                <a:sym typeface="Poppins"/>
              </a:rPr>
              <a:t>ocê receb</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 um </a:t>
            </a:r>
            <a:r>
              <a:rPr lang="en-US" b="true" sz="2499" spc="22">
                <a:solidFill>
                  <a:srgbClr val="0B1E60"/>
                </a:solidFill>
                <a:latin typeface="Poppins Bold"/>
                <a:ea typeface="Poppins Bold"/>
                <a:cs typeface="Poppins Bold"/>
                <a:sym typeface="Poppins Bold"/>
              </a:rPr>
              <a:t>l</a:t>
            </a:r>
            <a:r>
              <a:rPr lang="en-US" b="true" sz="2499" spc="22">
                <a:solidFill>
                  <a:srgbClr val="0B1E60"/>
                </a:solidFill>
                <a:latin typeface="Poppins Bold"/>
                <a:ea typeface="Poppins Bold"/>
                <a:cs typeface="Poppins Bold"/>
                <a:sym typeface="Poppins Bold"/>
              </a:rPr>
              <a:t>og</a:t>
            </a:r>
            <a:r>
              <a:rPr lang="en-US" b="true" sz="2499" spc="22">
                <a:solidFill>
                  <a:srgbClr val="0B1E60"/>
                </a:solidFill>
                <a:latin typeface="Poppins Bold"/>
                <a:ea typeface="Poppins Bold"/>
                <a:cs typeface="Poppins Bold"/>
                <a:sym typeface="Poppins Bold"/>
              </a:rPr>
              <a:t>i</a:t>
            </a:r>
            <a:r>
              <a:rPr lang="en-US" b="true" sz="2499" spc="22">
                <a:solidFill>
                  <a:srgbClr val="0B1E60"/>
                </a:solidFill>
                <a:latin typeface="Poppins Bold"/>
                <a:ea typeface="Poppins Bold"/>
                <a:cs typeface="Poppins Bold"/>
                <a:sym typeface="Poppins Bold"/>
              </a:rPr>
              <a:t>n e senh</a:t>
            </a:r>
            <a:r>
              <a:rPr lang="en-US" b="true" sz="2499" spc="22">
                <a:solidFill>
                  <a:srgbClr val="0B1E60"/>
                </a:solidFill>
                <a:latin typeface="Poppins Bold"/>
                <a:ea typeface="Poppins Bold"/>
                <a:cs typeface="Poppins Bold"/>
                <a:sym typeface="Poppins Bold"/>
              </a:rPr>
              <a:t>a</a:t>
            </a:r>
            <a:r>
              <a:rPr lang="en-US" sz="2499" spc="22">
                <a:solidFill>
                  <a:srgbClr val="0B1E60"/>
                </a:solidFill>
                <a:latin typeface="Poppins"/>
                <a:ea typeface="Poppins"/>
                <a:cs typeface="Poppins"/>
                <a:sym typeface="Poppins"/>
              </a:rPr>
              <a:t> específicos.</a:t>
            </a:r>
          </a:p>
          <a:p>
            <a:pPr algn="just">
              <a:lnSpc>
                <a:spcPts val="2999"/>
              </a:lnSpc>
            </a:pPr>
            <a:r>
              <a:rPr lang="en-US" sz="2499" spc="22">
                <a:solidFill>
                  <a:srgbClr val="0B1E60"/>
                </a:solidFill>
                <a:latin typeface="Poppins"/>
                <a:ea typeface="Poppins"/>
                <a:cs typeface="Poppins"/>
                <a:sym typeface="Poppins"/>
              </a:rPr>
              <a:t>Dent</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o do</a:t>
            </a:r>
            <a:r>
              <a:rPr lang="en-US" sz="2499" spc="22">
                <a:solidFill>
                  <a:srgbClr val="0B1E60"/>
                </a:solidFill>
                <a:latin typeface="Poppins"/>
                <a:ea typeface="Poppins"/>
                <a:cs typeface="Poppins"/>
                <a:sym typeface="Poppins"/>
              </a:rPr>
              <a:t> s</a:t>
            </a:r>
            <a:r>
              <a:rPr lang="en-US" sz="2499" spc="22">
                <a:solidFill>
                  <a:srgbClr val="0B1E60"/>
                </a:solidFill>
                <a:latin typeface="Poppins"/>
                <a:ea typeface="Poppins"/>
                <a:cs typeface="Poppins"/>
                <a:sym typeface="Poppins"/>
              </a:rPr>
              <a:t>ist</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ma,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v</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cê</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encontra</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á:</a:t>
            </a:r>
          </a:p>
          <a:p>
            <a:pPr algn="just">
              <a:lnSpc>
                <a:spcPts val="2999"/>
              </a:lnSpc>
            </a:pPr>
            <a:r>
              <a:rPr lang="en-US" sz="2499" spc="22">
                <a:solidFill>
                  <a:srgbClr val="0B1E60"/>
                </a:solidFill>
                <a:latin typeface="Poppins"/>
                <a:ea typeface="Poppins"/>
                <a:cs typeface="Poppins"/>
                <a:sym typeface="Poppins"/>
              </a:rPr>
              <a:t>📄 D</a:t>
            </a:r>
            <a:r>
              <a:rPr lang="en-US" sz="2499" spc="22">
                <a:solidFill>
                  <a:srgbClr val="0B1E60"/>
                </a:solidFill>
                <a:latin typeface="Poppins"/>
                <a:ea typeface="Poppins"/>
                <a:cs typeface="Poppins"/>
                <a:sym typeface="Poppins"/>
              </a:rPr>
              <a:t>oc</a:t>
            </a:r>
            <a:r>
              <a:rPr lang="en-US" sz="2499" spc="22">
                <a:solidFill>
                  <a:srgbClr val="0B1E60"/>
                </a:solidFill>
                <a:latin typeface="Poppins"/>
                <a:ea typeface="Poppins"/>
                <a:cs typeface="Poppins"/>
                <a:sym typeface="Poppins"/>
              </a:rPr>
              <a:t>um</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nto</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d</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 Si</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tema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de G</a:t>
            </a:r>
            <a:r>
              <a:rPr lang="en-US" sz="2499" spc="22">
                <a:solidFill>
                  <a:srgbClr val="0B1E60"/>
                </a:solidFill>
                <a:latin typeface="Poppins"/>
                <a:ea typeface="Poppins"/>
                <a:cs typeface="Poppins"/>
                <a:sym typeface="Poppins"/>
              </a:rPr>
              <a:t>estão d</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Q</a:t>
            </a:r>
            <a:r>
              <a:rPr lang="en-US" sz="2499" spc="22">
                <a:solidFill>
                  <a:srgbClr val="0B1E60"/>
                </a:solidFill>
                <a:latin typeface="Poppins"/>
                <a:ea typeface="Poppins"/>
                <a:cs typeface="Poppins"/>
                <a:sym typeface="Poppins"/>
              </a:rPr>
              <a:t>ua</a:t>
            </a:r>
            <a:r>
              <a:rPr lang="en-US" sz="2499" spc="22">
                <a:solidFill>
                  <a:srgbClr val="0B1E60"/>
                </a:solidFill>
                <a:latin typeface="Poppins"/>
                <a:ea typeface="Poppins"/>
                <a:cs typeface="Poppins"/>
                <a:sym typeface="Poppins"/>
              </a:rPr>
              <a:t>li</a:t>
            </a:r>
            <a:r>
              <a:rPr lang="en-US" sz="2499" spc="22">
                <a:solidFill>
                  <a:srgbClr val="0B1E60"/>
                </a:solidFill>
                <a:latin typeface="Poppins"/>
                <a:ea typeface="Poppins"/>
                <a:cs typeface="Poppins"/>
                <a:sym typeface="Poppins"/>
              </a:rPr>
              <a:t>d</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de </a:t>
            </a:r>
            <a:r>
              <a:rPr lang="en-US" sz="2499" spc="22">
                <a:solidFill>
                  <a:srgbClr val="0B1E60"/>
                </a:solidFill>
                <a:latin typeface="Poppins"/>
                <a:ea typeface="Poppins"/>
                <a:cs typeface="Poppins"/>
                <a:sym typeface="Poppins"/>
              </a:rPr>
              <a:t>(SGQ)</a:t>
            </a:r>
          </a:p>
          <a:p>
            <a:pPr algn="just">
              <a:lnSpc>
                <a:spcPts val="2999"/>
              </a:lnSpc>
            </a:pPr>
            <a:r>
              <a:rPr lang="en-US" sz="2499" spc="22">
                <a:solidFill>
                  <a:srgbClr val="0B1E60"/>
                </a:solidFill>
                <a:latin typeface="Poppins"/>
                <a:ea typeface="Poppins"/>
                <a:cs typeface="Poppins"/>
                <a:sym typeface="Poppins"/>
              </a:rPr>
              <a:t>📘 B</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ok dos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serv</a:t>
            </a:r>
            <a:r>
              <a:rPr lang="en-US" sz="2499" spc="22">
                <a:solidFill>
                  <a:srgbClr val="0B1E60"/>
                </a:solidFill>
                <a:latin typeface="Poppins"/>
                <a:ea typeface="Poppins"/>
                <a:cs typeface="Poppins"/>
                <a:sym typeface="Poppins"/>
              </a:rPr>
              <a:t>i</a:t>
            </a:r>
            <a:r>
              <a:rPr lang="en-US" sz="2499" spc="22">
                <a:solidFill>
                  <a:srgbClr val="0B1E60"/>
                </a:solidFill>
                <a:latin typeface="Poppins"/>
                <a:ea typeface="Poppins"/>
                <a:cs typeface="Poppins"/>
                <a:sym typeface="Poppins"/>
              </a:rPr>
              <a:t>ços co</a:t>
            </a:r>
            <a:r>
              <a:rPr lang="en-US" sz="2499" spc="22">
                <a:solidFill>
                  <a:srgbClr val="0B1E60"/>
                </a:solidFill>
                <a:latin typeface="Poppins"/>
                <a:ea typeface="Poppins"/>
                <a:cs typeface="Poppins"/>
                <a:sym typeface="Poppins"/>
              </a:rPr>
              <a:t>n</a:t>
            </a:r>
            <a:r>
              <a:rPr lang="en-US" sz="2499" spc="22">
                <a:solidFill>
                  <a:srgbClr val="0B1E60"/>
                </a:solidFill>
                <a:latin typeface="Poppins"/>
                <a:ea typeface="Poppins"/>
                <a:cs typeface="Poppins"/>
                <a:sym typeface="Poppins"/>
              </a:rPr>
              <a:t>cluídos</a:t>
            </a:r>
          </a:p>
          <a:p>
            <a:pPr algn="just">
              <a:lnSpc>
                <a:spcPts val="2999"/>
              </a:lnSpc>
            </a:pPr>
            <a:r>
              <a:rPr lang="en-US" sz="2499" spc="22">
                <a:solidFill>
                  <a:srgbClr val="0B1E60"/>
                </a:solidFill>
                <a:latin typeface="Poppins"/>
                <a:ea typeface="Poppins"/>
                <a:cs typeface="Poppins"/>
                <a:sym typeface="Poppins"/>
              </a:rPr>
              <a:t>🎓 C</a:t>
            </a:r>
            <a:r>
              <a:rPr lang="en-US" sz="2499" spc="22">
                <a:solidFill>
                  <a:srgbClr val="0B1E60"/>
                </a:solidFill>
                <a:latin typeface="Poppins"/>
                <a:ea typeface="Poppins"/>
                <a:cs typeface="Poppins"/>
                <a:sym typeface="Poppins"/>
              </a:rPr>
              <a:t>er</a:t>
            </a:r>
            <a:r>
              <a:rPr lang="en-US" sz="2499" spc="22">
                <a:solidFill>
                  <a:srgbClr val="0B1E60"/>
                </a:solidFill>
                <a:latin typeface="Poppins"/>
                <a:ea typeface="Poppins"/>
                <a:cs typeface="Poppins"/>
                <a:sym typeface="Poppins"/>
              </a:rPr>
              <a:t>tific</a:t>
            </a:r>
            <a:r>
              <a:rPr lang="en-US" sz="2499" spc="22">
                <a:solidFill>
                  <a:srgbClr val="0B1E60"/>
                </a:solidFill>
                <a:latin typeface="Poppins"/>
                <a:ea typeface="Poppins"/>
                <a:cs typeface="Poppins"/>
                <a:sym typeface="Poppins"/>
              </a:rPr>
              <a:t>ad</a:t>
            </a:r>
            <a:r>
              <a:rPr lang="en-US" sz="2499" spc="22">
                <a:solidFill>
                  <a:srgbClr val="0B1E60"/>
                </a:solidFill>
                <a:latin typeface="Poppins"/>
                <a:ea typeface="Poppins"/>
                <a:cs typeface="Poppins"/>
                <a:sym typeface="Poppins"/>
              </a:rPr>
              <a:t>os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d</a:t>
            </a:r>
            <a:r>
              <a:rPr lang="en-US" sz="2499" spc="22">
                <a:solidFill>
                  <a:srgbClr val="0B1E60"/>
                </a:solidFill>
                <a:latin typeface="Poppins"/>
                <a:ea typeface="Poppins"/>
                <a:cs typeface="Poppins"/>
                <a:sym typeface="Poppins"/>
              </a:rPr>
              <a:t>e </a:t>
            </a:r>
            <a:r>
              <a:rPr lang="en-US" sz="2499" spc="22">
                <a:solidFill>
                  <a:srgbClr val="0B1E60"/>
                </a:solidFill>
                <a:latin typeface="Poppins"/>
                <a:ea typeface="Poppins"/>
                <a:cs typeface="Poppins"/>
                <a:sym typeface="Poppins"/>
              </a:rPr>
              <a:t>qu</a:t>
            </a:r>
            <a:r>
              <a:rPr lang="en-US" sz="2499" spc="22">
                <a:solidFill>
                  <a:srgbClr val="0B1E60"/>
                </a:solidFill>
                <a:latin typeface="Poppins"/>
                <a:ea typeface="Poppins"/>
                <a:cs typeface="Poppins"/>
                <a:sym typeface="Poppins"/>
              </a:rPr>
              <a:t>ali</a:t>
            </a:r>
            <a:r>
              <a:rPr lang="en-US" sz="2499" spc="22">
                <a:solidFill>
                  <a:srgbClr val="0B1E60"/>
                </a:solidFill>
                <a:latin typeface="Poppins"/>
                <a:ea typeface="Poppins"/>
                <a:cs typeface="Poppins"/>
                <a:sym typeface="Poppins"/>
              </a:rPr>
              <a:t>fic</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ção </a:t>
            </a:r>
            <a:r>
              <a:rPr lang="en-US" sz="2499" spc="22">
                <a:solidFill>
                  <a:srgbClr val="0B1E60"/>
                </a:solidFill>
                <a:latin typeface="Poppins"/>
                <a:ea typeface="Poppins"/>
                <a:cs typeface="Poppins"/>
                <a:sym typeface="Poppins"/>
              </a:rPr>
              <a:t>d</a:t>
            </a:r>
            <a:r>
              <a:rPr lang="en-US" sz="2499" spc="22">
                <a:solidFill>
                  <a:srgbClr val="0B1E60"/>
                </a:solidFill>
                <a:latin typeface="Poppins"/>
                <a:ea typeface="Poppins"/>
                <a:cs typeface="Poppins"/>
                <a:sym typeface="Poppins"/>
              </a:rPr>
              <a:t>os</a:t>
            </a:r>
            <a:r>
              <a:rPr lang="en-US" sz="2499" spc="22">
                <a:solidFill>
                  <a:srgbClr val="0B1E60"/>
                </a:solidFill>
                <a:latin typeface="Poppins"/>
                <a:ea typeface="Poppins"/>
                <a:cs typeface="Poppins"/>
                <a:sym typeface="Poppins"/>
              </a:rPr>
              <a:t> co</a:t>
            </a:r>
            <a:r>
              <a:rPr lang="en-US" sz="2499" spc="22">
                <a:solidFill>
                  <a:srgbClr val="0B1E60"/>
                </a:solidFill>
                <a:latin typeface="Poppins"/>
                <a:ea typeface="Poppins"/>
                <a:cs typeface="Poppins"/>
                <a:sym typeface="Poppins"/>
              </a:rPr>
              <a:t>lab</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ad</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res</a:t>
            </a:r>
          </a:p>
          <a:p>
            <a:pPr algn="just">
              <a:lnSpc>
                <a:spcPts val="2999"/>
              </a:lnSpc>
            </a:pPr>
            <a:r>
              <a:rPr lang="en-US" sz="2499" spc="22">
                <a:solidFill>
                  <a:srgbClr val="0B1E60"/>
                </a:solidFill>
                <a:latin typeface="Poppins"/>
                <a:ea typeface="Poppins"/>
                <a:cs typeface="Poppins"/>
                <a:sym typeface="Poppins"/>
              </a:rPr>
              <a:t>🗂️</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gi</a:t>
            </a:r>
            <a:r>
              <a:rPr lang="en-US" sz="2499" spc="22">
                <a:solidFill>
                  <a:srgbClr val="0B1E60"/>
                </a:solidFill>
                <a:latin typeface="Poppins"/>
                <a:ea typeface="Poppins"/>
                <a:cs typeface="Poppins"/>
                <a:sym typeface="Poppins"/>
              </a:rPr>
              <a:t>st</a:t>
            </a:r>
            <a:r>
              <a:rPr lang="en-US" sz="2499" spc="22">
                <a:solidFill>
                  <a:srgbClr val="0B1E60"/>
                </a:solidFill>
                <a:latin typeface="Poppins"/>
                <a:ea typeface="Poppins"/>
                <a:cs typeface="Poppins"/>
                <a:sym typeface="Poppins"/>
              </a:rPr>
              <a:t>ros </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 formu</a:t>
            </a:r>
            <a:r>
              <a:rPr lang="en-US" sz="2499" spc="22">
                <a:solidFill>
                  <a:srgbClr val="0B1E60"/>
                </a:solidFill>
                <a:latin typeface="Poppins"/>
                <a:ea typeface="Poppins"/>
                <a:cs typeface="Poppins"/>
                <a:sym typeface="Poppins"/>
              </a:rPr>
              <a:t>l</a:t>
            </a:r>
            <a:r>
              <a:rPr lang="en-US" sz="2499" spc="22">
                <a:solidFill>
                  <a:srgbClr val="0B1E60"/>
                </a:solidFill>
                <a:latin typeface="Poppins"/>
                <a:ea typeface="Poppins"/>
                <a:cs typeface="Poppins"/>
                <a:sym typeface="Poppins"/>
              </a:rPr>
              <a:t>ár</a:t>
            </a:r>
            <a:r>
              <a:rPr lang="en-US" sz="2499" spc="22">
                <a:solidFill>
                  <a:srgbClr val="0B1E60"/>
                </a:solidFill>
                <a:latin typeface="Poppins"/>
                <a:ea typeface="Poppins"/>
                <a:cs typeface="Poppins"/>
                <a:sym typeface="Poppins"/>
              </a:rPr>
              <a:t>ios </a:t>
            </a:r>
            <a:r>
              <a:rPr lang="en-US" sz="2499" spc="22">
                <a:solidFill>
                  <a:srgbClr val="0B1E60"/>
                </a:solidFill>
                <a:latin typeface="Poppins"/>
                <a:ea typeface="Poppins"/>
                <a:cs typeface="Poppins"/>
                <a:sym typeface="Poppins"/>
              </a:rPr>
              <a:t>di</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ponívei</a:t>
            </a:r>
            <a:r>
              <a:rPr lang="en-US" sz="2499" spc="22">
                <a:solidFill>
                  <a:srgbClr val="0B1E60"/>
                </a:solidFill>
                <a:latin typeface="Poppins"/>
                <a:ea typeface="Poppins"/>
                <a:cs typeface="Poppins"/>
                <a:sym typeface="Poppins"/>
              </a:rPr>
              <a:t>s p</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ra </a:t>
            </a:r>
            <a:r>
              <a:rPr lang="en-US" sz="2499" spc="22">
                <a:solidFill>
                  <a:srgbClr val="0B1E60"/>
                </a:solidFill>
                <a:latin typeface="Poppins"/>
                <a:ea typeface="Poppins"/>
                <a:cs typeface="Poppins"/>
                <a:sym typeface="Poppins"/>
              </a:rPr>
              <a:t>con</a:t>
            </a:r>
            <a:r>
              <a:rPr lang="en-US" sz="2499" spc="22">
                <a:solidFill>
                  <a:srgbClr val="0B1E60"/>
                </a:solidFill>
                <a:latin typeface="Poppins"/>
                <a:ea typeface="Poppins"/>
                <a:cs typeface="Poppins"/>
                <a:sym typeface="Poppins"/>
              </a:rPr>
              <a:t>sul</a:t>
            </a:r>
            <a:r>
              <a:rPr lang="en-US" sz="2499" spc="22">
                <a:solidFill>
                  <a:srgbClr val="0B1E60"/>
                </a:solidFill>
                <a:latin typeface="Poppins"/>
                <a:ea typeface="Poppins"/>
                <a:cs typeface="Poppins"/>
                <a:sym typeface="Poppins"/>
              </a:rPr>
              <a:t>t</a:t>
            </a:r>
            <a:r>
              <a:rPr lang="en-US" sz="2499" spc="22">
                <a:solidFill>
                  <a:srgbClr val="0B1E60"/>
                </a:solidFill>
                <a:latin typeface="Poppins"/>
                <a:ea typeface="Poppins"/>
                <a:cs typeface="Poppins"/>
                <a:sym typeface="Poppins"/>
              </a:rPr>
              <a:t>a </a:t>
            </a:r>
            <a:r>
              <a:rPr lang="en-US" sz="2499" spc="22">
                <a:solidFill>
                  <a:srgbClr val="0B1E60"/>
                </a:solidFill>
                <a:latin typeface="Poppins"/>
                <a:ea typeface="Poppins"/>
                <a:cs typeface="Poppins"/>
                <a:sym typeface="Poppins"/>
              </a:rPr>
              <a:t>e us</a:t>
            </a:r>
            <a:r>
              <a:rPr lang="en-US" sz="2499" spc="22">
                <a:solidFill>
                  <a:srgbClr val="0B1E60"/>
                </a:solidFill>
                <a:latin typeface="Poppins"/>
                <a:ea typeface="Poppins"/>
                <a:cs typeface="Poppins"/>
                <a:sym typeface="Poppins"/>
              </a:rPr>
              <a:t>o</a:t>
            </a:r>
          </a:p>
          <a:p>
            <a:pPr algn="just">
              <a:lnSpc>
                <a:spcPts val="2999"/>
              </a:lnSpc>
            </a:pPr>
            <a:r>
              <a:rPr lang="en-US" sz="2499" spc="22">
                <a:solidFill>
                  <a:srgbClr val="0B1E60"/>
                </a:solidFill>
                <a:latin typeface="Poppins"/>
                <a:ea typeface="Poppins"/>
                <a:cs typeface="Poppins"/>
                <a:sym typeface="Poppins"/>
              </a:rPr>
              <a:t>Essa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f</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rr</a:t>
            </a:r>
            <a:r>
              <a:rPr lang="en-US" sz="2499" spc="22">
                <a:solidFill>
                  <a:srgbClr val="0B1E60"/>
                </a:solidFill>
                <a:latin typeface="Poppins"/>
                <a:ea typeface="Poppins"/>
                <a:cs typeface="Poppins"/>
                <a:sym typeface="Poppins"/>
              </a:rPr>
              <a:t>ament</a:t>
            </a:r>
            <a:r>
              <a:rPr lang="en-US" sz="2499" spc="22">
                <a:solidFill>
                  <a:srgbClr val="0B1E60"/>
                </a:solidFill>
                <a:latin typeface="Poppins"/>
                <a:ea typeface="Poppins"/>
                <a:cs typeface="Poppins"/>
                <a:sym typeface="Poppins"/>
              </a:rPr>
              <a:t>a permite que v</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cê</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se mantenha atualiza</a:t>
            </a:r>
            <a:r>
              <a:rPr lang="en-US" sz="2499" spc="22">
                <a:solidFill>
                  <a:srgbClr val="0B1E60"/>
                </a:solidFill>
                <a:latin typeface="Poppins"/>
                <a:ea typeface="Poppins"/>
                <a:cs typeface="Poppins"/>
                <a:sym typeface="Poppins"/>
              </a:rPr>
              <a:t>do</a:t>
            </a:r>
            <a:r>
              <a:rPr lang="en-US" sz="2499" spc="22">
                <a:solidFill>
                  <a:srgbClr val="0B1E60"/>
                </a:solidFill>
                <a:latin typeface="Poppins"/>
                <a:ea typeface="Poppins"/>
                <a:cs typeface="Poppins"/>
                <a:sym typeface="Poppins"/>
              </a:rPr>
              <a:t> e tenha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c</a:t>
            </a:r>
            <a:r>
              <a:rPr lang="en-US" sz="2499" spc="22">
                <a:solidFill>
                  <a:srgbClr val="0B1E60"/>
                </a:solidFill>
                <a:latin typeface="Poppins"/>
                <a:ea typeface="Poppins"/>
                <a:cs typeface="Poppins"/>
                <a:sym typeface="Poppins"/>
              </a:rPr>
              <a:t>ess</a:t>
            </a:r>
            <a:r>
              <a:rPr lang="en-US" sz="2499" spc="22">
                <a:solidFill>
                  <a:srgbClr val="0B1E60"/>
                </a:solidFill>
                <a:latin typeface="Poppins"/>
                <a:ea typeface="Poppins"/>
                <a:cs typeface="Poppins"/>
                <a:sym typeface="Poppins"/>
              </a:rPr>
              <a:t>o</a:t>
            </a:r>
            <a:r>
              <a:rPr lang="en-US" sz="2499" spc="22">
                <a:solidFill>
                  <a:srgbClr val="0B1E60"/>
                </a:solidFill>
                <a:latin typeface="Poppins"/>
                <a:ea typeface="Poppins"/>
                <a:cs typeface="Poppins"/>
                <a:sym typeface="Poppins"/>
              </a:rPr>
              <a:t> ági</a:t>
            </a:r>
            <a:r>
              <a:rPr lang="en-US" sz="2499" spc="22">
                <a:solidFill>
                  <a:srgbClr val="0B1E60"/>
                </a:solidFill>
                <a:latin typeface="Poppins"/>
                <a:ea typeface="Poppins"/>
                <a:cs typeface="Poppins"/>
                <a:sym typeface="Poppins"/>
              </a:rPr>
              <a:t>l</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do</a:t>
            </a:r>
            <a:r>
              <a:rPr lang="en-US" sz="2499" spc="22">
                <a:solidFill>
                  <a:srgbClr val="0B1E60"/>
                </a:solidFill>
                <a:latin typeface="Poppins"/>
                <a:ea typeface="Poppins"/>
                <a:cs typeface="Poppins"/>
                <a:sym typeface="Poppins"/>
              </a:rPr>
              <a:t>cum</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nto</a:t>
            </a:r>
            <a:r>
              <a:rPr lang="en-US" sz="2499" spc="22">
                <a:solidFill>
                  <a:srgbClr val="0B1E60"/>
                </a:solidFill>
                <a:latin typeface="Poppins"/>
                <a:ea typeface="Poppins"/>
                <a:cs typeface="Poppins"/>
                <a:sym typeface="Poppins"/>
              </a:rPr>
              <a:t>s </a:t>
            </a:r>
            <a:r>
              <a:rPr lang="en-US" sz="2499" spc="22">
                <a:solidFill>
                  <a:srgbClr val="0B1E60"/>
                </a:solidFill>
                <a:latin typeface="Poppins"/>
                <a:ea typeface="Poppins"/>
                <a:cs typeface="Poppins"/>
                <a:sym typeface="Poppins"/>
              </a:rPr>
              <a:t>imp</a:t>
            </a:r>
            <a:r>
              <a:rPr lang="en-US" sz="2499" spc="22">
                <a:solidFill>
                  <a:srgbClr val="0B1E60"/>
                </a:solidFill>
                <a:latin typeface="Poppins"/>
                <a:ea typeface="Poppins"/>
                <a:cs typeface="Poppins"/>
                <a:sym typeface="Poppins"/>
              </a:rPr>
              <a:t>orta</a:t>
            </a:r>
            <a:r>
              <a:rPr lang="en-US" sz="2499" spc="22">
                <a:solidFill>
                  <a:srgbClr val="0B1E60"/>
                </a:solidFill>
                <a:latin typeface="Poppins"/>
                <a:ea typeface="Poppins"/>
                <a:cs typeface="Poppins"/>
                <a:sym typeface="Poppins"/>
              </a:rPr>
              <a:t>nt</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par</a:t>
            </a:r>
            <a:r>
              <a:rPr lang="en-US" sz="2499" spc="22">
                <a:solidFill>
                  <a:srgbClr val="0B1E60"/>
                </a:solidFill>
                <a:latin typeface="Poppins"/>
                <a:ea typeface="Poppins"/>
                <a:cs typeface="Poppins"/>
                <a:sym typeface="Poppins"/>
              </a:rPr>
              <a:t>a </a:t>
            </a:r>
            <a:r>
              <a:rPr lang="en-US" sz="2499" spc="22">
                <a:solidFill>
                  <a:srgbClr val="0B1E60"/>
                </a:solidFill>
                <a:latin typeface="Poppins"/>
                <a:ea typeface="Poppins"/>
                <a:cs typeface="Poppins"/>
                <a:sym typeface="Poppins"/>
              </a:rPr>
              <a:t>s</a:t>
            </a:r>
            <a:r>
              <a:rPr lang="en-US" sz="2499" spc="22">
                <a:solidFill>
                  <a:srgbClr val="0B1E60"/>
                </a:solidFill>
                <a:latin typeface="Poppins"/>
                <a:ea typeface="Poppins"/>
                <a:cs typeface="Poppins"/>
                <a:sym typeface="Poppins"/>
              </a:rPr>
              <a:t>u</a:t>
            </a:r>
            <a:r>
              <a:rPr lang="en-US" sz="2499" spc="22">
                <a:solidFill>
                  <a:srgbClr val="0B1E60"/>
                </a:solidFill>
                <a:latin typeface="Poppins"/>
                <a:ea typeface="Poppins"/>
                <a:cs typeface="Poppins"/>
                <a:sym typeface="Poppins"/>
              </a:rPr>
              <a:t>a ro</a:t>
            </a:r>
            <a:r>
              <a:rPr lang="en-US" sz="2499" spc="22">
                <a:solidFill>
                  <a:srgbClr val="0B1E60"/>
                </a:solidFill>
                <a:latin typeface="Poppins"/>
                <a:ea typeface="Poppins"/>
                <a:cs typeface="Poppins"/>
                <a:sym typeface="Poppins"/>
              </a:rPr>
              <a:t>t</a:t>
            </a:r>
            <a:r>
              <a:rPr lang="en-US" sz="2499" spc="22">
                <a:solidFill>
                  <a:srgbClr val="0B1E60"/>
                </a:solidFill>
                <a:latin typeface="Poppins"/>
                <a:ea typeface="Poppins"/>
                <a:cs typeface="Poppins"/>
                <a:sym typeface="Poppins"/>
              </a:rPr>
              <a:t>in</a:t>
            </a:r>
            <a:r>
              <a:rPr lang="en-US" sz="2499" spc="22">
                <a:solidFill>
                  <a:srgbClr val="0B1E60"/>
                </a:solidFill>
                <a:latin typeface="Poppins"/>
                <a:ea typeface="Poppins"/>
                <a:cs typeface="Poppins"/>
                <a:sym typeface="Poppins"/>
              </a:rPr>
              <a:t>a d</a:t>
            </a:r>
            <a:r>
              <a:rPr lang="en-US" sz="2499" spc="22">
                <a:solidFill>
                  <a:srgbClr val="0B1E60"/>
                </a:solidFill>
                <a:latin typeface="Poppins"/>
                <a:ea typeface="Poppins"/>
                <a:cs typeface="Poppins"/>
                <a:sym typeface="Poppins"/>
              </a:rPr>
              <a:t>e</a:t>
            </a: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traba</a:t>
            </a:r>
            <a:r>
              <a:rPr lang="en-US" sz="2499" spc="22">
                <a:solidFill>
                  <a:srgbClr val="0B1E60"/>
                </a:solidFill>
                <a:latin typeface="Poppins"/>
                <a:ea typeface="Poppins"/>
                <a:cs typeface="Poppins"/>
                <a:sym typeface="Poppins"/>
              </a:rPr>
              <a:t>lho</a:t>
            </a:r>
            <a:r>
              <a:rPr lang="en-US" sz="2499" spc="22">
                <a:solidFill>
                  <a:srgbClr val="0B1E60"/>
                </a:solidFill>
                <a:latin typeface="Poppins"/>
                <a:ea typeface="Poppins"/>
                <a:cs typeface="Poppins"/>
                <a:sym typeface="Poppins"/>
              </a:rPr>
              <a:t>, apoiando a pad</a:t>
            </a:r>
            <a:r>
              <a:rPr lang="en-US" sz="2499" spc="22">
                <a:solidFill>
                  <a:srgbClr val="0B1E60"/>
                </a:solidFill>
                <a:latin typeface="Poppins"/>
                <a:ea typeface="Poppins"/>
                <a:cs typeface="Poppins"/>
                <a:sym typeface="Poppins"/>
              </a:rPr>
              <a:t>r</a:t>
            </a:r>
            <a:r>
              <a:rPr lang="en-US" sz="2499" spc="22">
                <a:solidFill>
                  <a:srgbClr val="0B1E60"/>
                </a:solidFill>
                <a:latin typeface="Poppins"/>
                <a:ea typeface="Poppins"/>
                <a:cs typeface="Poppins"/>
                <a:sym typeface="Poppins"/>
              </a:rPr>
              <a:t>on</a:t>
            </a:r>
            <a:r>
              <a:rPr lang="en-US" sz="2499" spc="22">
                <a:solidFill>
                  <a:srgbClr val="0B1E60"/>
                </a:solidFill>
                <a:latin typeface="Poppins"/>
                <a:ea typeface="Poppins"/>
                <a:cs typeface="Poppins"/>
                <a:sym typeface="Poppins"/>
              </a:rPr>
              <a:t>i</a:t>
            </a:r>
            <a:r>
              <a:rPr lang="en-US" sz="2499" spc="22">
                <a:solidFill>
                  <a:srgbClr val="0B1E60"/>
                </a:solidFill>
                <a:latin typeface="Poppins"/>
                <a:ea typeface="Poppins"/>
                <a:cs typeface="Poppins"/>
                <a:sym typeface="Poppins"/>
              </a:rPr>
              <a:t>zação e </a:t>
            </a:r>
            <a:r>
              <a:rPr lang="en-US" sz="2499" spc="22">
                <a:solidFill>
                  <a:srgbClr val="0B1E60"/>
                </a:solidFill>
                <a:latin typeface="Poppins"/>
                <a:ea typeface="Poppins"/>
                <a:cs typeface="Poppins"/>
                <a:sym typeface="Poppins"/>
              </a:rPr>
              <a:t>a </a:t>
            </a:r>
            <a:r>
              <a:rPr lang="en-US" sz="2499" spc="22">
                <a:solidFill>
                  <a:srgbClr val="0B1E60"/>
                </a:solidFill>
                <a:latin typeface="Poppins"/>
                <a:ea typeface="Poppins"/>
                <a:cs typeface="Poppins"/>
                <a:sym typeface="Poppins"/>
              </a:rPr>
              <a:t>ex</a:t>
            </a:r>
            <a:r>
              <a:rPr lang="en-US" sz="2499" spc="22">
                <a:solidFill>
                  <a:srgbClr val="0B1E60"/>
                </a:solidFill>
                <a:latin typeface="Poppins"/>
                <a:ea typeface="Poppins"/>
                <a:cs typeface="Poppins"/>
                <a:sym typeface="Poppins"/>
              </a:rPr>
              <a:t>c</a:t>
            </a:r>
            <a:r>
              <a:rPr lang="en-US" sz="2499" spc="22">
                <a:solidFill>
                  <a:srgbClr val="0B1E60"/>
                </a:solidFill>
                <a:latin typeface="Poppins"/>
                <a:ea typeface="Poppins"/>
                <a:cs typeface="Poppins"/>
                <a:sym typeface="Poppins"/>
              </a:rPr>
              <a:t>elê</a:t>
            </a:r>
            <a:r>
              <a:rPr lang="en-US" sz="2499" spc="22">
                <a:solidFill>
                  <a:srgbClr val="0B1E60"/>
                </a:solidFill>
                <a:latin typeface="Poppins"/>
                <a:ea typeface="Poppins"/>
                <a:cs typeface="Poppins"/>
                <a:sym typeface="Poppins"/>
              </a:rPr>
              <a:t>n</a:t>
            </a:r>
            <a:r>
              <a:rPr lang="en-US" sz="2499" spc="22">
                <a:solidFill>
                  <a:srgbClr val="0B1E60"/>
                </a:solidFill>
                <a:latin typeface="Poppins"/>
                <a:ea typeface="Poppins"/>
                <a:cs typeface="Poppins"/>
                <a:sym typeface="Poppins"/>
              </a:rPr>
              <a:t>cia </a:t>
            </a:r>
            <a:r>
              <a:rPr lang="en-US" sz="2499" spc="22">
                <a:solidFill>
                  <a:srgbClr val="0B1E60"/>
                </a:solidFill>
                <a:latin typeface="Poppins"/>
                <a:ea typeface="Poppins"/>
                <a:cs typeface="Poppins"/>
                <a:sym typeface="Poppins"/>
              </a:rPr>
              <a:t>n</a:t>
            </a:r>
            <a:r>
              <a:rPr lang="en-US" sz="2499" spc="22">
                <a:solidFill>
                  <a:srgbClr val="0B1E60"/>
                </a:solidFill>
                <a:latin typeface="Poppins"/>
                <a:ea typeface="Poppins"/>
                <a:cs typeface="Poppins"/>
                <a:sym typeface="Poppins"/>
              </a:rPr>
              <a:t>os processos d</a:t>
            </a:r>
            <a:r>
              <a:rPr lang="en-US" sz="2499" spc="22">
                <a:solidFill>
                  <a:srgbClr val="0B1E60"/>
                </a:solidFill>
                <a:latin typeface="Poppins"/>
                <a:ea typeface="Poppins"/>
                <a:cs typeface="Poppins"/>
                <a:sym typeface="Poppins"/>
              </a:rPr>
              <a:t>a</a:t>
            </a:r>
            <a:r>
              <a:rPr lang="en-US" sz="2499" spc="22">
                <a:solidFill>
                  <a:srgbClr val="0B1E60"/>
                </a:solidFill>
                <a:latin typeface="Poppins"/>
                <a:ea typeface="Poppins"/>
                <a:cs typeface="Poppins"/>
                <a:sym typeface="Poppins"/>
              </a:rPr>
              <a:t> Risoterm</a:t>
            </a:r>
            <a:r>
              <a:rPr lang="en-US" sz="2499" spc="22">
                <a:solidFill>
                  <a:srgbClr val="0B1E60"/>
                </a:solidFill>
                <a:latin typeface="Poppins"/>
                <a:ea typeface="Poppins"/>
                <a:cs typeface="Poppins"/>
                <a:sym typeface="Poppins"/>
              </a:rPr>
              <a:t>.</a:t>
            </a:r>
          </a:p>
          <a:p>
            <a:pPr algn="just">
              <a:lnSpc>
                <a:spcPts val="299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0">
            <a:off x="3890800" y="6955038"/>
            <a:ext cx="10964697" cy="3018987"/>
          </a:xfrm>
          <a:custGeom>
            <a:avLst/>
            <a:gdLst/>
            <a:ahLst/>
            <a:cxnLst/>
            <a:rect r="r" b="b" t="t" l="l"/>
            <a:pathLst>
              <a:path h="3018987" w="10964697">
                <a:moveTo>
                  <a:pt x="0" y="0"/>
                </a:moveTo>
                <a:lnTo>
                  <a:pt x="10964696" y="0"/>
                </a:lnTo>
                <a:lnTo>
                  <a:pt x="10964696" y="3018986"/>
                </a:lnTo>
                <a:lnTo>
                  <a:pt x="0" y="3018986"/>
                </a:lnTo>
                <a:lnTo>
                  <a:pt x="0" y="0"/>
                </a:lnTo>
                <a:close/>
              </a:path>
            </a:pathLst>
          </a:custGeom>
          <a:blipFill>
            <a:blip r:embed="rId5"/>
            <a:stretch>
              <a:fillRect l="0" t="-20414" r="-1387" b="-109729"/>
            </a:stretch>
          </a:blipFill>
        </p:spPr>
      </p:sp>
      <p:sp>
        <p:nvSpPr>
          <p:cNvPr name="Freeform 5" id="5"/>
          <p:cNvSpPr/>
          <p:nvPr/>
        </p:nvSpPr>
        <p:spPr>
          <a:xfrm flipH="false" flipV="false" rot="0">
            <a:off x="678522" y="2788405"/>
            <a:ext cx="8265840" cy="3996118"/>
          </a:xfrm>
          <a:custGeom>
            <a:avLst/>
            <a:gdLst/>
            <a:ahLst/>
            <a:cxnLst/>
            <a:rect r="r" b="b" t="t" l="l"/>
            <a:pathLst>
              <a:path h="3996118" w="8265840">
                <a:moveTo>
                  <a:pt x="0" y="0"/>
                </a:moveTo>
                <a:lnTo>
                  <a:pt x="8265840" y="0"/>
                </a:lnTo>
                <a:lnTo>
                  <a:pt x="8265840" y="3996118"/>
                </a:lnTo>
                <a:lnTo>
                  <a:pt x="0" y="3996118"/>
                </a:lnTo>
                <a:lnTo>
                  <a:pt x="0" y="0"/>
                </a:lnTo>
                <a:close/>
              </a:path>
            </a:pathLst>
          </a:custGeom>
          <a:blipFill>
            <a:blip r:embed="rId6"/>
            <a:stretch>
              <a:fillRect l="-34261" t="-136541" r="-89394" b="-52599"/>
            </a:stretch>
          </a:blipFill>
        </p:spPr>
      </p:sp>
      <p:sp>
        <p:nvSpPr>
          <p:cNvPr name="TextBox 6" id="6"/>
          <p:cNvSpPr txBox="true"/>
          <p:nvPr/>
        </p:nvSpPr>
        <p:spPr>
          <a:xfrm rot="0">
            <a:off x="203616" y="922331"/>
            <a:ext cx="12084214"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RISONECT</a:t>
            </a:r>
          </a:p>
        </p:txBody>
      </p:sp>
      <p:sp>
        <p:nvSpPr>
          <p:cNvPr name="TextBox 7" id="7"/>
          <p:cNvSpPr txBox="true"/>
          <p:nvPr/>
        </p:nvSpPr>
        <p:spPr>
          <a:xfrm rot="0">
            <a:off x="9373148" y="3205450"/>
            <a:ext cx="8390688" cy="2619375"/>
          </a:xfrm>
          <a:prstGeom prst="rect">
            <a:avLst/>
          </a:prstGeom>
        </p:spPr>
        <p:txBody>
          <a:bodyPr anchor="t" rtlCol="false" tIns="0" lIns="0" bIns="0" rIns="0">
            <a:spAutoFit/>
          </a:bodyPr>
          <a:lstStyle/>
          <a:p>
            <a:pPr algn="just">
              <a:lnSpc>
                <a:spcPts val="2999"/>
              </a:lnSpc>
            </a:pPr>
            <a:r>
              <a:rPr lang="en-US" sz="2499" spc="22">
                <a:solidFill>
                  <a:srgbClr val="0B1E60"/>
                </a:solidFill>
                <a:latin typeface="Poppins"/>
                <a:ea typeface="Poppins"/>
                <a:cs typeface="Poppins"/>
                <a:sym typeface="Poppins"/>
              </a:rPr>
              <a:t>1 – Acessar:</a:t>
            </a:r>
          </a:p>
          <a:p>
            <a:pPr algn="just">
              <a:lnSpc>
                <a:spcPts val="2999"/>
              </a:lnSpc>
            </a:pPr>
            <a:r>
              <a:rPr lang="en-US" sz="2499" spc="22">
                <a:solidFill>
                  <a:srgbClr val="0B1E60"/>
                </a:solidFill>
                <a:latin typeface="Poppins"/>
                <a:ea typeface="Poppins"/>
                <a:cs typeface="Poppins"/>
                <a:sym typeface="Poppins"/>
              </a:rPr>
              <a:t>http://risonect.risoterm.com.br/login;</a:t>
            </a:r>
          </a:p>
          <a:p>
            <a:pPr algn="just">
              <a:lnSpc>
                <a:spcPts val="2999"/>
              </a:lnSpc>
            </a:pPr>
          </a:p>
          <a:p>
            <a:pPr algn="just">
              <a:lnSpc>
                <a:spcPts val="2999"/>
              </a:lnSpc>
            </a:pPr>
            <a:r>
              <a:rPr lang="en-US" sz="2499" spc="22">
                <a:solidFill>
                  <a:srgbClr val="0B1E60"/>
                </a:solidFill>
                <a:latin typeface="Poppins"/>
                <a:ea typeface="Poppins"/>
                <a:cs typeface="Poppins"/>
                <a:sym typeface="Poppins"/>
              </a:rPr>
              <a:t>2 -</a:t>
            </a:r>
            <a:r>
              <a:rPr lang="en-US" sz="2499" spc="22">
                <a:solidFill>
                  <a:srgbClr val="0B1E60"/>
                </a:solidFill>
                <a:latin typeface="Poppins"/>
                <a:ea typeface="Poppins"/>
                <a:cs typeface="Poppins"/>
                <a:sym typeface="Poppins"/>
              </a:rPr>
              <a:t> Preencher os campos com login e senha individuais;</a:t>
            </a:r>
          </a:p>
          <a:p>
            <a:pPr algn="just">
              <a:lnSpc>
                <a:spcPts val="2999"/>
              </a:lnSpc>
            </a:pPr>
          </a:p>
          <a:p>
            <a:pPr algn="just">
              <a:lnSpc>
                <a:spcPts val="2999"/>
              </a:lnSpc>
            </a:pPr>
            <a:r>
              <a:rPr lang="en-US" sz="2499" spc="22">
                <a:solidFill>
                  <a:srgbClr val="0B1E60"/>
                </a:solidFill>
                <a:latin typeface="Poppins"/>
                <a:ea typeface="Poppins"/>
                <a:cs typeface="Poppins"/>
                <a:sym typeface="Poppins"/>
              </a:rPr>
              <a:t>3 – Clicar e acessar.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grpSp>
        <p:nvGrpSpPr>
          <p:cNvPr name="Group 4" id="4"/>
          <p:cNvGrpSpPr/>
          <p:nvPr/>
        </p:nvGrpSpPr>
        <p:grpSpPr>
          <a:xfrm rot="0">
            <a:off x="1670390" y="2959856"/>
            <a:ext cx="12904719" cy="914840"/>
            <a:chOff x="0" y="0"/>
            <a:chExt cx="3398774" cy="240945"/>
          </a:xfrm>
        </p:grpSpPr>
        <p:sp>
          <p:nvSpPr>
            <p:cNvPr name="Freeform 5" id="5"/>
            <p:cNvSpPr/>
            <p:nvPr/>
          </p:nvSpPr>
          <p:spPr>
            <a:xfrm flipH="false" flipV="false" rot="0">
              <a:off x="0" y="0"/>
              <a:ext cx="3398774" cy="240945"/>
            </a:xfrm>
            <a:custGeom>
              <a:avLst/>
              <a:gdLst/>
              <a:ahLst/>
              <a:cxnLst/>
              <a:rect r="r" b="b" t="t" l="l"/>
              <a:pathLst>
                <a:path h="240945" w="3398774">
                  <a:moveTo>
                    <a:pt x="0" y="0"/>
                  </a:moveTo>
                  <a:lnTo>
                    <a:pt x="3398774" y="0"/>
                  </a:lnTo>
                  <a:lnTo>
                    <a:pt x="3398774" y="240945"/>
                  </a:lnTo>
                  <a:lnTo>
                    <a:pt x="0" y="240945"/>
                  </a:lnTo>
                  <a:close/>
                </a:path>
              </a:pathLst>
            </a:custGeom>
            <a:solidFill>
              <a:srgbClr val="0B1E60"/>
            </a:solidFill>
          </p:spPr>
        </p:sp>
        <p:sp>
          <p:nvSpPr>
            <p:cNvPr name="TextBox 6" id="6"/>
            <p:cNvSpPr txBox="true"/>
            <p:nvPr/>
          </p:nvSpPr>
          <p:spPr>
            <a:xfrm>
              <a:off x="0" y="-19050"/>
              <a:ext cx="3398774" cy="259995"/>
            </a:xfrm>
            <a:prstGeom prst="rect">
              <a:avLst/>
            </a:prstGeom>
          </p:spPr>
          <p:txBody>
            <a:bodyPr anchor="ctr" rtlCol="false" tIns="50800" lIns="50800" bIns="50800" rIns="50800"/>
            <a:lstStyle/>
            <a:p>
              <a:pPr algn="ctr">
                <a:lnSpc>
                  <a:spcPts val="3122"/>
                </a:lnSpc>
              </a:pPr>
            </a:p>
          </p:txBody>
        </p:sp>
      </p:grpSp>
      <p:sp>
        <p:nvSpPr>
          <p:cNvPr name="Freeform 7" id="7"/>
          <p:cNvSpPr/>
          <p:nvPr/>
        </p:nvSpPr>
        <p:spPr>
          <a:xfrm flipH="false" flipV="false" rot="0">
            <a:off x="206215" y="2806032"/>
            <a:ext cx="1189822" cy="1101994"/>
          </a:xfrm>
          <a:custGeom>
            <a:avLst/>
            <a:gdLst/>
            <a:ahLst/>
            <a:cxnLst/>
            <a:rect r="r" b="b" t="t" l="l"/>
            <a:pathLst>
              <a:path h="1101994" w="1189822">
                <a:moveTo>
                  <a:pt x="0" y="0"/>
                </a:moveTo>
                <a:lnTo>
                  <a:pt x="1189822" y="0"/>
                </a:lnTo>
                <a:lnTo>
                  <a:pt x="1189822" y="1101994"/>
                </a:lnTo>
                <a:lnTo>
                  <a:pt x="0" y="1101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06215" y="7886449"/>
            <a:ext cx="1189822" cy="1101994"/>
          </a:xfrm>
          <a:custGeom>
            <a:avLst/>
            <a:gdLst/>
            <a:ahLst/>
            <a:cxnLst/>
            <a:rect r="r" b="b" t="t" l="l"/>
            <a:pathLst>
              <a:path h="1101994" w="1189822">
                <a:moveTo>
                  <a:pt x="0" y="0"/>
                </a:moveTo>
                <a:lnTo>
                  <a:pt x="1189822" y="0"/>
                </a:lnTo>
                <a:lnTo>
                  <a:pt x="1189822" y="1101994"/>
                </a:lnTo>
                <a:lnTo>
                  <a:pt x="0" y="1101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206215" y="6193905"/>
            <a:ext cx="1189822" cy="1101994"/>
          </a:xfrm>
          <a:custGeom>
            <a:avLst/>
            <a:gdLst/>
            <a:ahLst/>
            <a:cxnLst/>
            <a:rect r="r" b="b" t="t" l="l"/>
            <a:pathLst>
              <a:path h="1101994" w="1189822">
                <a:moveTo>
                  <a:pt x="0" y="0"/>
                </a:moveTo>
                <a:lnTo>
                  <a:pt x="1189822" y="0"/>
                </a:lnTo>
                <a:lnTo>
                  <a:pt x="1189822" y="1101994"/>
                </a:lnTo>
                <a:lnTo>
                  <a:pt x="0" y="1101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206215" y="4501361"/>
            <a:ext cx="1189822" cy="1101994"/>
          </a:xfrm>
          <a:custGeom>
            <a:avLst/>
            <a:gdLst/>
            <a:ahLst/>
            <a:cxnLst/>
            <a:rect r="r" b="b" t="t" l="l"/>
            <a:pathLst>
              <a:path h="1101994" w="1189822">
                <a:moveTo>
                  <a:pt x="0" y="0"/>
                </a:moveTo>
                <a:lnTo>
                  <a:pt x="1189822" y="0"/>
                </a:lnTo>
                <a:lnTo>
                  <a:pt x="1189822" y="1101994"/>
                </a:lnTo>
                <a:lnTo>
                  <a:pt x="0" y="1101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670390" y="4614240"/>
            <a:ext cx="12947524" cy="840121"/>
            <a:chOff x="0" y="0"/>
            <a:chExt cx="3410047" cy="221267"/>
          </a:xfrm>
        </p:grpSpPr>
        <p:sp>
          <p:nvSpPr>
            <p:cNvPr name="Freeform 12" id="12"/>
            <p:cNvSpPr/>
            <p:nvPr/>
          </p:nvSpPr>
          <p:spPr>
            <a:xfrm flipH="false" flipV="false" rot="0">
              <a:off x="0" y="0"/>
              <a:ext cx="3410048" cy="221267"/>
            </a:xfrm>
            <a:custGeom>
              <a:avLst/>
              <a:gdLst/>
              <a:ahLst/>
              <a:cxnLst/>
              <a:rect r="r" b="b" t="t" l="l"/>
              <a:pathLst>
                <a:path h="221267" w="3410048">
                  <a:moveTo>
                    <a:pt x="0" y="0"/>
                  </a:moveTo>
                  <a:lnTo>
                    <a:pt x="3410048" y="0"/>
                  </a:lnTo>
                  <a:lnTo>
                    <a:pt x="3410048" y="221267"/>
                  </a:lnTo>
                  <a:lnTo>
                    <a:pt x="0" y="221267"/>
                  </a:lnTo>
                  <a:close/>
                </a:path>
              </a:pathLst>
            </a:custGeom>
            <a:solidFill>
              <a:srgbClr val="0B1E60"/>
            </a:solidFill>
          </p:spPr>
        </p:sp>
        <p:sp>
          <p:nvSpPr>
            <p:cNvPr name="TextBox 13" id="13"/>
            <p:cNvSpPr txBox="true"/>
            <p:nvPr/>
          </p:nvSpPr>
          <p:spPr>
            <a:xfrm>
              <a:off x="0" y="-19050"/>
              <a:ext cx="3410047" cy="240317"/>
            </a:xfrm>
            <a:prstGeom prst="rect">
              <a:avLst/>
            </a:prstGeom>
          </p:spPr>
          <p:txBody>
            <a:bodyPr anchor="ctr" rtlCol="false" tIns="50800" lIns="50800" bIns="50800" rIns="50800"/>
            <a:lstStyle/>
            <a:p>
              <a:pPr algn="ctr">
                <a:lnSpc>
                  <a:spcPts val="3122"/>
                </a:lnSpc>
              </a:pPr>
            </a:p>
          </p:txBody>
        </p:sp>
      </p:grpSp>
      <p:grpSp>
        <p:nvGrpSpPr>
          <p:cNvPr name="Group 14" id="14"/>
          <p:cNvGrpSpPr/>
          <p:nvPr/>
        </p:nvGrpSpPr>
        <p:grpSpPr>
          <a:xfrm rot="0">
            <a:off x="1670390" y="6303764"/>
            <a:ext cx="12947524" cy="918390"/>
            <a:chOff x="0" y="0"/>
            <a:chExt cx="3410047" cy="241880"/>
          </a:xfrm>
        </p:grpSpPr>
        <p:sp>
          <p:nvSpPr>
            <p:cNvPr name="Freeform 15" id="15"/>
            <p:cNvSpPr/>
            <p:nvPr/>
          </p:nvSpPr>
          <p:spPr>
            <a:xfrm flipH="false" flipV="false" rot="0">
              <a:off x="0" y="0"/>
              <a:ext cx="3410048" cy="241880"/>
            </a:xfrm>
            <a:custGeom>
              <a:avLst/>
              <a:gdLst/>
              <a:ahLst/>
              <a:cxnLst/>
              <a:rect r="r" b="b" t="t" l="l"/>
              <a:pathLst>
                <a:path h="241880" w="3410048">
                  <a:moveTo>
                    <a:pt x="0" y="0"/>
                  </a:moveTo>
                  <a:lnTo>
                    <a:pt x="3410048" y="0"/>
                  </a:lnTo>
                  <a:lnTo>
                    <a:pt x="3410048" y="241880"/>
                  </a:lnTo>
                  <a:lnTo>
                    <a:pt x="0" y="241880"/>
                  </a:lnTo>
                  <a:close/>
                </a:path>
              </a:pathLst>
            </a:custGeom>
            <a:solidFill>
              <a:srgbClr val="0B1E60"/>
            </a:solidFill>
          </p:spPr>
        </p:sp>
        <p:sp>
          <p:nvSpPr>
            <p:cNvPr name="TextBox 16" id="16"/>
            <p:cNvSpPr txBox="true"/>
            <p:nvPr/>
          </p:nvSpPr>
          <p:spPr>
            <a:xfrm>
              <a:off x="0" y="-19050"/>
              <a:ext cx="3410047" cy="260930"/>
            </a:xfrm>
            <a:prstGeom prst="rect">
              <a:avLst/>
            </a:prstGeom>
          </p:spPr>
          <p:txBody>
            <a:bodyPr anchor="ctr" rtlCol="false" tIns="50800" lIns="50800" bIns="50800" rIns="50800"/>
            <a:lstStyle/>
            <a:p>
              <a:pPr algn="ctr">
                <a:lnSpc>
                  <a:spcPts val="3122"/>
                </a:lnSpc>
              </a:pPr>
            </a:p>
          </p:txBody>
        </p:sp>
      </p:grpSp>
      <p:grpSp>
        <p:nvGrpSpPr>
          <p:cNvPr name="Group 17" id="17"/>
          <p:cNvGrpSpPr/>
          <p:nvPr/>
        </p:nvGrpSpPr>
        <p:grpSpPr>
          <a:xfrm rot="0">
            <a:off x="1686871" y="8105385"/>
            <a:ext cx="12957049" cy="883057"/>
            <a:chOff x="0" y="0"/>
            <a:chExt cx="3412556" cy="232575"/>
          </a:xfrm>
        </p:grpSpPr>
        <p:sp>
          <p:nvSpPr>
            <p:cNvPr name="Freeform 18" id="18"/>
            <p:cNvSpPr/>
            <p:nvPr/>
          </p:nvSpPr>
          <p:spPr>
            <a:xfrm flipH="false" flipV="false" rot="0">
              <a:off x="0" y="0"/>
              <a:ext cx="3412556" cy="232575"/>
            </a:xfrm>
            <a:custGeom>
              <a:avLst/>
              <a:gdLst/>
              <a:ahLst/>
              <a:cxnLst/>
              <a:rect r="r" b="b" t="t" l="l"/>
              <a:pathLst>
                <a:path h="232575" w="3412556">
                  <a:moveTo>
                    <a:pt x="0" y="0"/>
                  </a:moveTo>
                  <a:lnTo>
                    <a:pt x="3412556" y="0"/>
                  </a:lnTo>
                  <a:lnTo>
                    <a:pt x="3412556" y="232575"/>
                  </a:lnTo>
                  <a:lnTo>
                    <a:pt x="0" y="232575"/>
                  </a:lnTo>
                  <a:close/>
                </a:path>
              </a:pathLst>
            </a:custGeom>
            <a:solidFill>
              <a:srgbClr val="0B1E60"/>
            </a:solidFill>
          </p:spPr>
        </p:sp>
        <p:sp>
          <p:nvSpPr>
            <p:cNvPr name="TextBox 19" id="19"/>
            <p:cNvSpPr txBox="true"/>
            <p:nvPr/>
          </p:nvSpPr>
          <p:spPr>
            <a:xfrm>
              <a:off x="0" y="-19050"/>
              <a:ext cx="3412556" cy="251625"/>
            </a:xfrm>
            <a:prstGeom prst="rect">
              <a:avLst/>
            </a:prstGeom>
          </p:spPr>
          <p:txBody>
            <a:bodyPr anchor="ctr" rtlCol="false" tIns="50800" lIns="50800" bIns="50800" rIns="50800"/>
            <a:lstStyle/>
            <a:p>
              <a:pPr algn="ctr">
                <a:lnSpc>
                  <a:spcPts val="3122"/>
                </a:lnSpc>
              </a:pPr>
            </a:p>
          </p:txBody>
        </p:sp>
      </p:grpSp>
      <p:sp>
        <p:nvSpPr>
          <p:cNvPr name="Freeform 20" id="20"/>
          <p:cNvSpPr/>
          <p:nvPr/>
        </p:nvSpPr>
        <p:spPr>
          <a:xfrm flipH="false" flipV="false" rot="0">
            <a:off x="14934755" y="7886449"/>
            <a:ext cx="3353242" cy="2238289"/>
          </a:xfrm>
          <a:custGeom>
            <a:avLst/>
            <a:gdLst/>
            <a:ahLst/>
            <a:cxnLst/>
            <a:rect r="r" b="b" t="t" l="l"/>
            <a:pathLst>
              <a:path h="2238289" w="3353242">
                <a:moveTo>
                  <a:pt x="0" y="0"/>
                </a:moveTo>
                <a:lnTo>
                  <a:pt x="3353242" y="0"/>
                </a:lnTo>
                <a:lnTo>
                  <a:pt x="3353242" y="2238289"/>
                </a:lnTo>
                <a:lnTo>
                  <a:pt x="0" y="2238289"/>
                </a:lnTo>
                <a:lnTo>
                  <a:pt x="0" y="0"/>
                </a:lnTo>
                <a:close/>
              </a:path>
            </a:pathLst>
          </a:custGeom>
          <a:blipFill>
            <a:blip r:embed="rId7"/>
            <a:stretch>
              <a:fillRect l="0" t="0" r="0" b="0"/>
            </a:stretch>
          </a:blipFill>
        </p:spPr>
      </p:sp>
      <p:sp>
        <p:nvSpPr>
          <p:cNvPr name="TextBox 21" id="21"/>
          <p:cNvSpPr txBox="true"/>
          <p:nvPr/>
        </p:nvSpPr>
        <p:spPr>
          <a:xfrm rot="0">
            <a:off x="206215" y="870608"/>
            <a:ext cx="13915673"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PRATICAS DO DIA Á DIA</a:t>
            </a:r>
          </a:p>
        </p:txBody>
      </p:sp>
      <p:sp>
        <p:nvSpPr>
          <p:cNvPr name="TextBox 22" id="22"/>
          <p:cNvSpPr txBox="true"/>
          <p:nvPr/>
        </p:nvSpPr>
        <p:spPr>
          <a:xfrm rot="0">
            <a:off x="697347" y="3199525"/>
            <a:ext cx="12800058" cy="358860"/>
          </a:xfrm>
          <a:prstGeom prst="rect">
            <a:avLst/>
          </a:prstGeom>
        </p:spPr>
        <p:txBody>
          <a:bodyPr anchor="t" rtlCol="false" tIns="0" lIns="0" bIns="0" rIns="0">
            <a:spAutoFit/>
          </a:bodyPr>
          <a:lstStyle/>
          <a:p>
            <a:pPr algn="ctr">
              <a:lnSpc>
                <a:spcPts val="2793"/>
              </a:lnSpc>
              <a:spcBef>
                <a:spcPct val="0"/>
              </a:spcBef>
            </a:pPr>
            <a:r>
              <a:rPr lang="en-US" b="true" sz="2327" spc="21">
                <a:solidFill>
                  <a:srgbClr val="E7E6E6"/>
                </a:solidFill>
                <a:latin typeface="Poppins Bold"/>
                <a:ea typeface="Poppins Bold"/>
                <a:cs typeface="Poppins Bold"/>
                <a:sym typeface="Poppins Bold"/>
              </a:rPr>
              <a:t>Seguir</a:t>
            </a:r>
            <a:r>
              <a:rPr lang="en-US" b="true" sz="2327" spc="21">
                <a:solidFill>
                  <a:srgbClr val="E7E6E6"/>
                </a:solidFill>
                <a:latin typeface="Poppins Bold"/>
                <a:ea typeface="Poppins Bold"/>
                <a:cs typeface="Poppins Bold"/>
                <a:sym typeface="Poppins Bold"/>
              </a:rPr>
              <a:t> os procedimentos e instruções aplicáveis às suas atividades;</a:t>
            </a:r>
          </a:p>
        </p:txBody>
      </p:sp>
      <p:sp>
        <p:nvSpPr>
          <p:cNvPr name="TextBox 23" id="23"/>
          <p:cNvSpPr txBox="true"/>
          <p:nvPr/>
        </p:nvSpPr>
        <p:spPr>
          <a:xfrm rot="0">
            <a:off x="0" y="4868165"/>
            <a:ext cx="11760209" cy="358860"/>
          </a:xfrm>
          <a:prstGeom prst="rect">
            <a:avLst/>
          </a:prstGeom>
        </p:spPr>
        <p:txBody>
          <a:bodyPr anchor="t" rtlCol="false" tIns="0" lIns="0" bIns="0" rIns="0">
            <a:spAutoFit/>
          </a:bodyPr>
          <a:lstStyle/>
          <a:p>
            <a:pPr algn="ctr">
              <a:lnSpc>
                <a:spcPts val="2793"/>
              </a:lnSpc>
              <a:spcBef>
                <a:spcPct val="0"/>
              </a:spcBef>
            </a:pPr>
            <a:r>
              <a:rPr lang="en-US" b="true" sz="2327" spc="21">
                <a:solidFill>
                  <a:srgbClr val="E7E6E6"/>
                </a:solidFill>
                <a:latin typeface="Poppins Bold"/>
                <a:ea typeface="Poppins Bold"/>
                <a:cs typeface="Poppins Bold"/>
                <a:sym typeface="Poppins Bold"/>
              </a:rPr>
              <a:t>Participar</a:t>
            </a:r>
            <a:r>
              <a:rPr lang="en-US" b="true" sz="2327" spc="21">
                <a:solidFill>
                  <a:srgbClr val="E7E6E6"/>
                </a:solidFill>
                <a:latin typeface="Poppins Bold"/>
                <a:ea typeface="Poppins Bold"/>
                <a:cs typeface="Poppins Bold"/>
                <a:sym typeface="Poppins Bold"/>
              </a:rPr>
              <a:t> de treinamentos e sugestões de melhoria;</a:t>
            </a:r>
          </a:p>
        </p:txBody>
      </p:sp>
      <p:sp>
        <p:nvSpPr>
          <p:cNvPr name="TextBox 24" id="24"/>
          <p:cNvSpPr txBox="true"/>
          <p:nvPr/>
        </p:nvSpPr>
        <p:spPr>
          <a:xfrm rot="0">
            <a:off x="1396037" y="6578766"/>
            <a:ext cx="10132624" cy="358860"/>
          </a:xfrm>
          <a:prstGeom prst="rect">
            <a:avLst/>
          </a:prstGeom>
        </p:spPr>
        <p:txBody>
          <a:bodyPr anchor="t" rtlCol="false" tIns="0" lIns="0" bIns="0" rIns="0">
            <a:spAutoFit/>
          </a:bodyPr>
          <a:lstStyle/>
          <a:p>
            <a:pPr algn="ctr">
              <a:lnSpc>
                <a:spcPts val="2793"/>
              </a:lnSpc>
              <a:spcBef>
                <a:spcPct val="0"/>
              </a:spcBef>
            </a:pPr>
            <a:r>
              <a:rPr lang="en-US" b="true" sz="2327" spc="21">
                <a:solidFill>
                  <a:srgbClr val="E7E6E6"/>
                </a:solidFill>
                <a:latin typeface="Poppins Bold"/>
                <a:ea typeface="Poppins Bold"/>
                <a:cs typeface="Poppins Bold"/>
                <a:sym typeface="Poppins Bold"/>
              </a:rPr>
              <a:t>Contribuir com a cultura</a:t>
            </a:r>
            <a:r>
              <a:rPr lang="en-US" b="true" sz="2327" spc="21">
                <a:solidFill>
                  <a:srgbClr val="E7E6E6"/>
                </a:solidFill>
                <a:latin typeface="Poppins Bold"/>
                <a:ea typeface="Poppins Bold"/>
                <a:cs typeface="Poppins Bold"/>
                <a:sym typeface="Poppins Bold"/>
              </a:rPr>
              <a:t> de qualidade e respeito às normas;</a:t>
            </a:r>
          </a:p>
        </p:txBody>
      </p:sp>
      <p:sp>
        <p:nvSpPr>
          <p:cNvPr name="TextBox 25" id="25"/>
          <p:cNvSpPr txBox="true"/>
          <p:nvPr/>
        </p:nvSpPr>
        <p:spPr>
          <a:xfrm rot="0">
            <a:off x="1432727" y="8362721"/>
            <a:ext cx="11462648" cy="358860"/>
          </a:xfrm>
          <a:prstGeom prst="rect">
            <a:avLst/>
          </a:prstGeom>
        </p:spPr>
        <p:txBody>
          <a:bodyPr anchor="t" rtlCol="false" tIns="0" lIns="0" bIns="0" rIns="0">
            <a:spAutoFit/>
          </a:bodyPr>
          <a:lstStyle/>
          <a:p>
            <a:pPr algn="ctr">
              <a:lnSpc>
                <a:spcPts val="2793"/>
              </a:lnSpc>
              <a:spcBef>
                <a:spcPct val="0"/>
              </a:spcBef>
            </a:pPr>
            <a:r>
              <a:rPr lang="en-US" b="true" sz="2327" spc="21">
                <a:solidFill>
                  <a:srgbClr val="E7E6E6"/>
                </a:solidFill>
                <a:latin typeface="Poppins Bold"/>
                <a:ea typeface="Poppins Bold"/>
                <a:cs typeface="Poppins Bold"/>
                <a:sym typeface="Poppins Bold"/>
              </a:rPr>
              <a:t>Zelar pela conform</a:t>
            </a:r>
            <a:r>
              <a:rPr lang="en-US" b="true" sz="2327" spc="21">
                <a:solidFill>
                  <a:srgbClr val="E7E6E6"/>
                </a:solidFill>
                <a:latin typeface="Poppins Bold"/>
                <a:ea typeface="Poppins Bold"/>
                <a:cs typeface="Poppins Bold"/>
                <a:sym typeface="Poppins Bold"/>
              </a:rPr>
              <a:t>idade dos processos e segurança nas operações.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TextBox 4" id="4"/>
          <p:cNvSpPr txBox="true"/>
          <p:nvPr/>
        </p:nvSpPr>
        <p:spPr>
          <a:xfrm rot="0">
            <a:off x="206215" y="870608"/>
            <a:ext cx="13915673"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INDICADORES DE DESEMPENHO</a:t>
            </a:r>
          </a:p>
        </p:txBody>
      </p:sp>
      <p:sp>
        <p:nvSpPr>
          <p:cNvPr name="TextBox 5" id="5"/>
          <p:cNvSpPr txBox="true"/>
          <p:nvPr/>
        </p:nvSpPr>
        <p:spPr>
          <a:xfrm rot="0">
            <a:off x="2203939" y="3869365"/>
            <a:ext cx="14005199" cy="4476750"/>
          </a:xfrm>
          <a:prstGeom prst="rect">
            <a:avLst/>
          </a:prstGeom>
        </p:spPr>
        <p:txBody>
          <a:bodyPr anchor="t" rtlCol="false" tIns="0" lIns="0" bIns="0" rIns="0">
            <a:spAutoFit/>
          </a:bodyPr>
          <a:lstStyle/>
          <a:p>
            <a:pPr algn="l">
              <a:lnSpc>
                <a:spcPts val="2999"/>
              </a:lnSpc>
            </a:pPr>
            <a:r>
              <a:rPr lang="en-US" sz="2499" spc="22">
                <a:solidFill>
                  <a:srgbClr val="0B1E60"/>
                </a:solidFill>
                <a:latin typeface="Poppins"/>
                <a:ea typeface="Poppins"/>
                <a:cs typeface="Poppins"/>
                <a:sym typeface="Poppins"/>
              </a:rPr>
              <a:t>Essas informações são fundamentais para o aproveitamento dos dados e a medição de desempenho, permitindo avaliar e monitorar as conformidades gerais dos processos. </a:t>
            </a:r>
          </a:p>
          <a:p>
            <a:pPr algn="l">
              <a:lnSpc>
                <a:spcPts val="2999"/>
              </a:lnSpc>
            </a:pPr>
            <a:r>
              <a:rPr lang="en-US" sz="2499" spc="22">
                <a:solidFill>
                  <a:srgbClr val="0B1E60"/>
                </a:solidFill>
                <a:latin typeface="Poppins"/>
                <a:ea typeface="Poppins"/>
                <a:cs typeface="Poppins"/>
                <a:sym typeface="Poppins"/>
              </a:rPr>
              <a:t>Exemplos de </a:t>
            </a:r>
            <a:r>
              <a:rPr lang="en-US" sz="2499" spc="22">
                <a:solidFill>
                  <a:srgbClr val="0B1E60"/>
                </a:solidFill>
                <a:latin typeface="Poppins"/>
                <a:ea typeface="Poppins"/>
                <a:cs typeface="Poppins"/>
                <a:sym typeface="Poppins"/>
              </a:rPr>
              <a:t>indicadores exigidos:</a:t>
            </a:r>
          </a:p>
          <a:p>
            <a:pPr algn="l">
              <a:lnSpc>
                <a:spcPts val="2999"/>
              </a:lnSpc>
            </a:pPr>
          </a:p>
          <a:p>
            <a:pPr algn="l">
              <a:lnSpc>
                <a:spcPts val="2999"/>
              </a:lnSpc>
            </a:pPr>
            <a:r>
              <a:rPr lang="en-US" sz="2499" spc="22">
                <a:solidFill>
                  <a:srgbClr val="0B1E60"/>
                </a:solidFill>
                <a:latin typeface="Poppins"/>
                <a:ea typeface="Poppins"/>
                <a:cs typeface="Poppins"/>
                <a:sym typeface="Poppins"/>
              </a:rPr>
              <a:t>✅ Pesquisa de Satisfação do Cliente</a:t>
            </a:r>
          </a:p>
          <a:p>
            <a:pPr algn="l">
              <a:lnSpc>
                <a:spcPts val="2999"/>
              </a:lnSpc>
            </a:pP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Número de Não Conformidades nas Atividades</a:t>
            </a:r>
          </a:p>
          <a:p>
            <a:pPr algn="l">
              <a:lnSpc>
                <a:spcPts val="2999"/>
              </a:lnSpc>
            </a:pP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Produto Não Conforme (Inspeção no Recebimento)</a:t>
            </a:r>
          </a:p>
          <a:p>
            <a:pPr algn="l">
              <a:lnSpc>
                <a:spcPts val="2999"/>
              </a:lnSpc>
            </a:pP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Cumprimento do Plano de Treinamento</a:t>
            </a:r>
          </a:p>
          <a:p>
            <a:pPr algn="l">
              <a:lnSpc>
                <a:spcPts val="2999"/>
              </a:lnSpc>
            </a:pP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Número de Verificações Previstas x Verificações Realizadas</a:t>
            </a:r>
          </a:p>
          <a:p>
            <a:pPr algn="l">
              <a:lnSpc>
                <a:spcPts val="2999"/>
              </a:lnSpc>
            </a:pP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Fotos de Serviços e Ações Executadas</a:t>
            </a:r>
          </a:p>
          <a:p>
            <a:pPr algn="l">
              <a:lnSpc>
                <a:spcPts val="2999"/>
              </a:lnSpc>
              <a:spcBef>
                <a:spcPct val="0"/>
              </a:spcBef>
            </a:pPr>
            <a:r>
              <a:rPr lang="en-US" sz="2499" spc="22">
                <a:solidFill>
                  <a:srgbClr val="0B1E60"/>
                </a:solidFill>
                <a:latin typeface="Poppins"/>
                <a:ea typeface="Poppins"/>
                <a:cs typeface="Poppins"/>
                <a:sym typeface="Poppins"/>
              </a:rPr>
              <a:t>🚗 </a:t>
            </a:r>
            <a:r>
              <a:rPr lang="en-US" sz="2499" spc="22">
                <a:solidFill>
                  <a:srgbClr val="0B1E60"/>
                </a:solidFill>
                <a:latin typeface="Poppins"/>
                <a:ea typeface="Poppins"/>
                <a:cs typeface="Poppins"/>
                <a:sym typeface="Poppins"/>
              </a:rPr>
              <a:t>Checklist Mensal de Veículos</a:t>
            </a:r>
          </a:p>
        </p:txBody>
      </p:sp>
      <p:sp>
        <p:nvSpPr>
          <p:cNvPr name="TextBox 6" id="6"/>
          <p:cNvSpPr txBox="true"/>
          <p:nvPr/>
        </p:nvSpPr>
        <p:spPr>
          <a:xfrm rot="0">
            <a:off x="1028699" y="8877300"/>
            <a:ext cx="16230600" cy="742950"/>
          </a:xfrm>
          <a:prstGeom prst="rect">
            <a:avLst/>
          </a:prstGeom>
        </p:spPr>
        <p:txBody>
          <a:bodyPr anchor="t" rtlCol="false" tIns="0" lIns="0" bIns="0" rIns="0">
            <a:spAutoFit/>
          </a:bodyPr>
          <a:lstStyle/>
          <a:p>
            <a:pPr algn="ctr">
              <a:lnSpc>
                <a:spcPts val="2882"/>
              </a:lnSpc>
              <a:spcBef>
                <a:spcPct val="0"/>
              </a:spcBef>
            </a:pPr>
            <a:r>
              <a:rPr lang="en-US" b="true" sz="2402" spc="22">
                <a:solidFill>
                  <a:srgbClr val="0B1E60"/>
                </a:solidFill>
                <a:latin typeface="Poppins Bold"/>
                <a:ea typeface="Poppins Bold"/>
                <a:cs typeface="Poppins Bold"/>
                <a:sym typeface="Poppins Bold"/>
              </a:rPr>
              <a:t>A entrega regular desses indicadores contribui diretamente para a melhoria contínua dos processos e para a garantia da qualidade nas operações da obra.</a:t>
            </a:r>
          </a:p>
        </p:txBody>
      </p:sp>
      <p:sp>
        <p:nvSpPr>
          <p:cNvPr name="TextBox 7" id="7"/>
          <p:cNvSpPr txBox="true"/>
          <p:nvPr/>
        </p:nvSpPr>
        <p:spPr>
          <a:xfrm rot="0">
            <a:off x="331438" y="2947656"/>
            <a:ext cx="17750200" cy="390525"/>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Mensalmente</a:t>
            </a:r>
            <a:r>
              <a:rPr lang="en-US" sz="2499" spc="23">
                <a:solidFill>
                  <a:srgbClr val="0B1E60"/>
                </a:solidFill>
                <a:latin typeface="Poppins"/>
                <a:ea typeface="Poppins"/>
                <a:cs typeface="Poppins"/>
                <a:sym typeface="Poppins"/>
              </a:rPr>
              <a:t>, é necessário enviar os indicadores da obra em que você está alocado ao setor da qualidade.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8877451">
            <a:off x="17273423" y="8348620"/>
            <a:ext cx="1057805" cy="1573856"/>
          </a:xfrm>
          <a:custGeom>
            <a:avLst/>
            <a:gdLst/>
            <a:ahLst/>
            <a:cxnLst/>
            <a:rect r="r" b="b" t="t" l="l"/>
            <a:pathLst>
              <a:path h="1573856" w="1057805">
                <a:moveTo>
                  <a:pt x="0" y="0"/>
                </a:moveTo>
                <a:lnTo>
                  <a:pt x="1057805" y="0"/>
                </a:lnTo>
                <a:lnTo>
                  <a:pt x="1057805" y="1573856"/>
                </a:lnTo>
                <a:lnTo>
                  <a:pt x="0" y="1573856"/>
                </a:lnTo>
                <a:lnTo>
                  <a:pt x="0" y="0"/>
                </a:lnTo>
                <a:close/>
              </a:path>
            </a:pathLst>
          </a:custGeom>
          <a:blipFill>
            <a:blip r:embed="rId5">
              <a:alphaModFix amt="32999"/>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0" y="4042434"/>
            <a:ext cx="4149364" cy="3970169"/>
            <a:chOff x="0" y="0"/>
            <a:chExt cx="849486" cy="812800"/>
          </a:xfrm>
        </p:grpSpPr>
        <p:sp>
          <p:nvSpPr>
            <p:cNvPr name="Freeform 6" id="6"/>
            <p:cNvSpPr/>
            <p:nvPr/>
          </p:nvSpPr>
          <p:spPr>
            <a:xfrm flipH="false" flipV="false" rot="0">
              <a:off x="0" y="0"/>
              <a:ext cx="849486" cy="812800"/>
            </a:xfrm>
            <a:custGeom>
              <a:avLst/>
              <a:gdLst/>
              <a:ahLst/>
              <a:cxnLst/>
              <a:rect r="r" b="b" t="t" l="l"/>
              <a:pathLst>
                <a:path h="812800" w="849486">
                  <a:moveTo>
                    <a:pt x="424743" y="0"/>
                  </a:moveTo>
                  <a:lnTo>
                    <a:pt x="484543" y="45143"/>
                  </a:lnTo>
                  <a:lnTo>
                    <a:pt x="555995" y="19891"/>
                  </a:lnTo>
                  <a:lnTo>
                    <a:pt x="598289" y="80505"/>
                  </a:lnTo>
                  <a:lnTo>
                    <a:pt x="674400" y="77616"/>
                  </a:lnTo>
                  <a:lnTo>
                    <a:pt x="695048" y="147768"/>
                  </a:lnTo>
                  <a:lnTo>
                    <a:pt x="768367" y="167524"/>
                  </a:lnTo>
                  <a:lnTo>
                    <a:pt x="765347" y="240349"/>
                  </a:lnTo>
                  <a:lnTo>
                    <a:pt x="828698" y="280816"/>
                  </a:lnTo>
                  <a:lnTo>
                    <a:pt x="802305" y="349183"/>
                  </a:lnTo>
                  <a:lnTo>
                    <a:pt x="849486" y="406400"/>
                  </a:lnTo>
                  <a:lnTo>
                    <a:pt x="802305" y="463617"/>
                  </a:lnTo>
                  <a:lnTo>
                    <a:pt x="828698" y="531984"/>
                  </a:lnTo>
                  <a:lnTo>
                    <a:pt x="765347" y="572451"/>
                  </a:lnTo>
                  <a:lnTo>
                    <a:pt x="768367" y="645276"/>
                  </a:lnTo>
                  <a:lnTo>
                    <a:pt x="695048" y="665032"/>
                  </a:lnTo>
                  <a:lnTo>
                    <a:pt x="674400" y="735184"/>
                  </a:lnTo>
                  <a:lnTo>
                    <a:pt x="598289" y="732295"/>
                  </a:lnTo>
                  <a:lnTo>
                    <a:pt x="555995" y="792909"/>
                  </a:lnTo>
                  <a:lnTo>
                    <a:pt x="484543" y="767657"/>
                  </a:lnTo>
                  <a:lnTo>
                    <a:pt x="424743" y="812800"/>
                  </a:lnTo>
                  <a:lnTo>
                    <a:pt x="364943" y="767657"/>
                  </a:lnTo>
                  <a:lnTo>
                    <a:pt x="293491" y="792909"/>
                  </a:lnTo>
                  <a:lnTo>
                    <a:pt x="251197" y="732295"/>
                  </a:lnTo>
                  <a:lnTo>
                    <a:pt x="175086" y="735184"/>
                  </a:lnTo>
                  <a:lnTo>
                    <a:pt x="154438" y="665032"/>
                  </a:lnTo>
                  <a:lnTo>
                    <a:pt x="81119" y="645276"/>
                  </a:lnTo>
                  <a:lnTo>
                    <a:pt x="84139" y="572451"/>
                  </a:lnTo>
                  <a:lnTo>
                    <a:pt x="20788" y="531984"/>
                  </a:lnTo>
                  <a:lnTo>
                    <a:pt x="47181" y="463617"/>
                  </a:lnTo>
                  <a:lnTo>
                    <a:pt x="0" y="406400"/>
                  </a:lnTo>
                  <a:lnTo>
                    <a:pt x="47181" y="349183"/>
                  </a:lnTo>
                  <a:lnTo>
                    <a:pt x="20788" y="280816"/>
                  </a:lnTo>
                  <a:lnTo>
                    <a:pt x="84139" y="240349"/>
                  </a:lnTo>
                  <a:lnTo>
                    <a:pt x="81119" y="167524"/>
                  </a:lnTo>
                  <a:lnTo>
                    <a:pt x="154438" y="147768"/>
                  </a:lnTo>
                  <a:lnTo>
                    <a:pt x="175086" y="77616"/>
                  </a:lnTo>
                  <a:lnTo>
                    <a:pt x="251197" y="80505"/>
                  </a:lnTo>
                  <a:lnTo>
                    <a:pt x="293491" y="19891"/>
                  </a:lnTo>
                  <a:lnTo>
                    <a:pt x="364943" y="45143"/>
                  </a:lnTo>
                  <a:lnTo>
                    <a:pt x="424743" y="0"/>
                  </a:lnTo>
                  <a:close/>
                </a:path>
              </a:pathLst>
            </a:custGeom>
            <a:solidFill>
              <a:srgbClr val="0B1E60">
                <a:alpha val="60784"/>
              </a:srgbClr>
            </a:solidFill>
          </p:spPr>
        </p:sp>
        <p:sp>
          <p:nvSpPr>
            <p:cNvPr name="TextBox 7" id="7"/>
            <p:cNvSpPr txBox="true"/>
            <p:nvPr/>
          </p:nvSpPr>
          <p:spPr>
            <a:xfrm>
              <a:off x="92913" y="69850"/>
              <a:ext cx="663661" cy="654050"/>
            </a:xfrm>
            <a:prstGeom prst="rect">
              <a:avLst/>
            </a:prstGeom>
          </p:spPr>
          <p:txBody>
            <a:bodyPr anchor="ctr" rtlCol="false" tIns="50800" lIns="50800" bIns="50800" rIns="50800"/>
            <a:lstStyle/>
            <a:p>
              <a:pPr algn="ctr">
                <a:lnSpc>
                  <a:spcPts val="2882"/>
                </a:lnSpc>
              </a:pPr>
            </a:p>
          </p:txBody>
        </p:sp>
      </p:grpSp>
      <p:sp>
        <p:nvSpPr>
          <p:cNvPr name="TextBox 8" id="8"/>
          <p:cNvSpPr txBox="true"/>
          <p:nvPr/>
        </p:nvSpPr>
        <p:spPr>
          <a:xfrm rot="0">
            <a:off x="-2473756" y="1000125"/>
            <a:ext cx="13915673" cy="514350"/>
          </a:xfrm>
          <a:prstGeom prst="rect">
            <a:avLst/>
          </a:prstGeom>
        </p:spPr>
        <p:txBody>
          <a:bodyPr anchor="t" rtlCol="false" tIns="0" lIns="0" bIns="0" rIns="0">
            <a:spAutoFit/>
          </a:bodyPr>
          <a:lstStyle/>
          <a:p>
            <a:pPr algn="ctr">
              <a:lnSpc>
                <a:spcPts val="3840"/>
              </a:lnSpc>
            </a:pPr>
            <a:r>
              <a:rPr lang="en-US" b="true" sz="3200" spc="28">
                <a:solidFill>
                  <a:srgbClr val="FFFFFF"/>
                </a:solidFill>
                <a:latin typeface="Poppins Bold"/>
                <a:ea typeface="Poppins Bold"/>
                <a:cs typeface="Poppins Bold"/>
                <a:sym typeface="Poppins Bold"/>
              </a:rPr>
              <a:t>RESPONSABILIDADE DOS COLABORADORES</a:t>
            </a:r>
          </a:p>
        </p:txBody>
      </p:sp>
      <p:sp>
        <p:nvSpPr>
          <p:cNvPr name="TextBox 9" id="9"/>
          <p:cNvSpPr txBox="true"/>
          <p:nvPr/>
        </p:nvSpPr>
        <p:spPr>
          <a:xfrm rot="0">
            <a:off x="327421" y="5324890"/>
            <a:ext cx="3494522" cy="1133475"/>
          </a:xfrm>
          <a:prstGeom prst="rect">
            <a:avLst/>
          </a:prstGeom>
        </p:spPr>
        <p:txBody>
          <a:bodyPr anchor="t" rtlCol="false" tIns="0" lIns="0" bIns="0" rIns="0">
            <a:spAutoFit/>
          </a:bodyPr>
          <a:lstStyle/>
          <a:p>
            <a:pPr algn="ctr">
              <a:lnSpc>
                <a:spcPts val="2999"/>
              </a:lnSpc>
              <a:spcBef>
                <a:spcPct val="0"/>
              </a:spcBef>
            </a:pPr>
            <a:r>
              <a:rPr lang="en-US" b="true" sz="2499" spc="23">
                <a:solidFill>
                  <a:srgbClr val="FFFFFF"/>
                </a:solidFill>
                <a:latin typeface="Poppins Bold"/>
                <a:ea typeface="Poppins Bold"/>
                <a:cs typeface="Poppins Bold"/>
                <a:sym typeface="Poppins Bold"/>
              </a:rPr>
              <a:t>Utilizar sempre as versões atualizadas dos documentos.</a:t>
            </a:r>
          </a:p>
        </p:txBody>
      </p:sp>
      <p:grpSp>
        <p:nvGrpSpPr>
          <p:cNvPr name="Group 10" id="10"/>
          <p:cNvGrpSpPr/>
          <p:nvPr/>
        </p:nvGrpSpPr>
        <p:grpSpPr>
          <a:xfrm rot="0">
            <a:off x="4428426" y="4042220"/>
            <a:ext cx="4261984" cy="4077925"/>
            <a:chOff x="0" y="0"/>
            <a:chExt cx="849486" cy="812800"/>
          </a:xfrm>
        </p:grpSpPr>
        <p:sp>
          <p:nvSpPr>
            <p:cNvPr name="Freeform 11" id="11"/>
            <p:cNvSpPr/>
            <p:nvPr/>
          </p:nvSpPr>
          <p:spPr>
            <a:xfrm flipH="false" flipV="false" rot="0">
              <a:off x="0" y="0"/>
              <a:ext cx="849486" cy="812800"/>
            </a:xfrm>
            <a:custGeom>
              <a:avLst/>
              <a:gdLst/>
              <a:ahLst/>
              <a:cxnLst/>
              <a:rect r="r" b="b" t="t" l="l"/>
              <a:pathLst>
                <a:path h="812800" w="849486">
                  <a:moveTo>
                    <a:pt x="424743" y="0"/>
                  </a:moveTo>
                  <a:lnTo>
                    <a:pt x="484543" y="45143"/>
                  </a:lnTo>
                  <a:lnTo>
                    <a:pt x="555995" y="19891"/>
                  </a:lnTo>
                  <a:lnTo>
                    <a:pt x="598289" y="80505"/>
                  </a:lnTo>
                  <a:lnTo>
                    <a:pt x="674400" y="77616"/>
                  </a:lnTo>
                  <a:lnTo>
                    <a:pt x="695048" y="147768"/>
                  </a:lnTo>
                  <a:lnTo>
                    <a:pt x="768367" y="167524"/>
                  </a:lnTo>
                  <a:lnTo>
                    <a:pt x="765347" y="240349"/>
                  </a:lnTo>
                  <a:lnTo>
                    <a:pt x="828698" y="280816"/>
                  </a:lnTo>
                  <a:lnTo>
                    <a:pt x="802305" y="349183"/>
                  </a:lnTo>
                  <a:lnTo>
                    <a:pt x="849486" y="406400"/>
                  </a:lnTo>
                  <a:lnTo>
                    <a:pt x="802305" y="463617"/>
                  </a:lnTo>
                  <a:lnTo>
                    <a:pt x="828698" y="531984"/>
                  </a:lnTo>
                  <a:lnTo>
                    <a:pt x="765347" y="572451"/>
                  </a:lnTo>
                  <a:lnTo>
                    <a:pt x="768367" y="645276"/>
                  </a:lnTo>
                  <a:lnTo>
                    <a:pt x="695048" y="665032"/>
                  </a:lnTo>
                  <a:lnTo>
                    <a:pt x="674400" y="735184"/>
                  </a:lnTo>
                  <a:lnTo>
                    <a:pt x="598289" y="732295"/>
                  </a:lnTo>
                  <a:lnTo>
                    <a:pt x="555995" y="792909"/>
                  </a:lnTo>
                  <a:lnTo>
                    <a:pt x="484543" y="767657"/>
                  </a:lnTo>
                  <a:lnTo>
                    <a:pt x="424743" y="812800"/>
                  </a:lnTo>
                  <a:lnTo>
                    <a:pt x="364943" y="767657"/>
                  </a:lnTo>
                  <a:lnTo>
                    <a:pt x="293491" y="792909"/>
                  </a:lnTo>
                  <a:lnTo>
                    <a:pt x="251197" y="732295"/>
                  </a:lnTo>
                  <a:lnTo>
                    <a:pt x="175086" y="735184"/>
                  </a:lnTo>
                  <a:lnTo>
                    <a:pt x="154438" y="665032"/>
                  </a:lnTo>
                  <a:lnTo>
                    <a:pt x="81119" y="645276"/>
                  </a:lnTo>
                  <a:lnTo>
                    <a:pt x="84139" y="572451"/>
                  </a:lnTo>
                  <a:lnTo>
                    <a:pt x="20788" y="531984"/>
                  </a:lnTo>
                  <a:lnTo>
                    <a:pt x="47181" y="463617"/>
                  </a:lnTo>
                  <a:lnTo>
                    <a:pt x="0" y="406400"/>
                  </a:lnTo>
                  <a:lnTo>
                    <a:pt x="47181" y="349183"/>
                  </a:lnTo>
                  <a:lnTo>
                    <a:pt x="20788" y="280816"/>
                  </a:lnTo>
                  <a:lnTo>
                    <a:pt x="84139" y="240349"/>
                  </a:lnTo>
                  <a:lnTo>
                    <a:pt x="81119" y="167524"/>
                  </a:lnTo>
                  <a:lnTo>
                    <a:pt x="154438" y="147768"/>
                  </a:lnTo>
                  <a:lnTo>
                    <a:pt x="175086" y="77616"/>
                  </a:lnTo>
                  <a:lnTo>
                    <a:pt x="251197" y="80505"/>
                  </a:lnTo>
                  <a:lnTo>
                    <a:pt x="293491" y="19891"/>
                  </a:lnTo>
                  <a:lnTo>
                    <a:pt x="364943" y="45143"/>
                  </a:lnTo>
                  <a:lnTo>
                    <a:pt x="424743" y="0"/>
                  </a:lnTo>
                  <a:close/>
                </a:path>
              </a:pathLst>
            </a:custGeom>
            <a:solidFill>
              <a:srgbClr val="0B1E60">
                <a:alpha val="60784"/>
              </a:srgbClr>
            </a:solidFill>
          </p:spPr>
        </p:sp>
        <p:sp>
          <p:nvSpPr>
            <p:cNvPr name="TextBox 12" id="12"/>
            <p:cNvSpPr txBox="true"/>
            <p:nvPr/>
          </p:nvSpPr>
          <p:spPr>
            <a:xfrm>
              <a:off x="92913" y="69850"/>
              <a:ext cx="663661" cy="654050"/>
            </a:xfrm>
            <a:prstGeom prst="rect">
              <a:avLst/>
            </a:prstGeom>
          </p:spPr>
          <p:txBody>
            <a:bodyPr anchor="ctr" rtlCol="false" tIns="50800" lIns="50800" bIns="50800" rIns="50800"/>
            <a:lstStyle/>
            <a:p>
              <a:pPr algn="ctr">
                <a:lnSpc>
                  <a:spcPts val="2882"/>
                </a:lnSpc>
              </a:pPr>
            </a:p>
          </p:txBody>
        </p:sp>
      </p:grpSp>
      <p:grpSp>
        <p:nvGrpSpPr>
          <p:cNvPr name="Group 13" id="13"/>
          <p:cNvGrpSpPr/>
          <p:nvPr/>
        </p:nvGrpSpPr>
        <p:grpSpPr>
          <a:xfrm rot="0">
            <a:off x="9144000" y="4042220"/>
            <a:ext cx="4430694" cy="4042800"/>
            <a:chOff x="0" y="0"/>
            <a:chExt cx="890786" cy="812800"/>
          </a:xfrm>
        </p:grpSpPr>
        <p:sp>
          <p:nvSpPr>
            <p:cNvPr name="Freeform 14" id="14"/>
            <p:cNvSpPr/>
            <p:nvPr/>
          </p:nvSpPr>
          <p:spPr>
            <a:xfrm flipH="false" flipV="false" rot="0">
              <a:off x="0" y="0"/>
              <a:ext cx="890786" cy="812800"/>
            </a:xfrm>
            <a:custGeom>
              <a:avLst/>
              <a:gdLst/>
              <a:ahLst/>
              <a:cxnLst/>
              <a:rect r="r" b="b" t="t" l="l"/>
              <a:pathLst>
                <a:path h="812800" w="890786">
                  <a:moveTo>
                    <a:pt x="445393" y="0"/>
                  </a:moveTo>
                  <a:lnTo>
                    <a:pt x="508100" y="45143"/>
                  </a:lnTo>
                  <a:lnTo>
                    <a:pt x="583026" y="19891"/>
                  </a:lnTo>
                  <a:lnTo>
                    <a:pt x="627376" y="80505"/>
                  </a:lnTo>
                  <a:lnTo>
                    <a:pt x="707188" y="77616"/>
                  </a:lnTo>
                  <a:lnTo>
                    <a:pt x="728839" y="147768"/>
                  </a:lnTo>
                  <a:lnTo>
                    <a:pt x="805722" y="167524"/>
                  </a:lnTo>
                  <a:lnTo>
                    <a:pt x="802556" y="240349"/>
                  </a:lnTo>
                  <a:lnTo>
                    <a:pt x="868986" y="280816"/>
                  </a:lnTo>
                  <a:lnTo>
                    <a:pt x="841311" y="349183"/>
                  </a:lnTo>
                  <a:lnTo>
                    <a:pt x="890786" y="406400"/>
                  </a:lnTo>
                  <a:lnTo>
                    <a:pt x="841311" y="463617"/>
                  </a:lnTo>
                  <a:lnTo>
                    <a:pt x="868986" y="531984"/>
                  </a:lnTo>
                  <a:lnTo>
                    <a:pt x="802556" y="572451"/>
                  </a:lnTo>
                  <a:lnTo>
                    <a:pt x="805722" y="645276"/>
                  </a:lnTo>
                  <a:lnTo>
                    <a:pt x="728839" y="665032"/>
                  </a:lnTo>
                  <a:lnTo>
                    <a:pt x="707188" y="735184"/>
                  </a:lnTo>
                  <a:lnTo>
                    <a:pt x="627376" y="732295"/>
                  </a:lnTo>
                  <a:lnTo>
                    <a:pt x="583026" y="792909"/>
                  </a:lnTo>
                  <a:lnTo>
                    <a:pt x="508100" y="767657"/>
                  </a:lnTo>
                  <a:lnTo>
                    <a:pt x="445393" y="812800"/>
                  </a:lnTo>
                  <a:lnTo>
                    <a:pt x="382686" y="767657"/>
                  </a:lnTo>
                  <a:lnTo>
                    <a:pt x="307759" y="792909"/>
                  </a:lnTo>
                  <a:lnTo>
                    <a:pt x="263409" y="732295"/>
                  </a:lnTo>
                  <a:lnTo>
                    <a:pt x="183598" y="735184"/>
                  </a:lnTo>
                  <a:lnTo>
                    <a:pt x="161946" y="665032"/>
                  </a:lnTo>
                  <a:lnTo>
                    <a:pt x="85063" y="645276"/>
                  </a:lnTo>
                  <a:lnTo>
                    <a:pt x="88230" y="572451"/>
                  </a:lnTo>
                  <a:lnTo>
                    <a:pt x="21799" y="531984"/>
                  </a:lnTo>
                  <a:lnTo>
                    <a:pt x="49475" y="463617"/>
                  </a:lnTo>
                  <a:lnTo>
                    <a:pt x="0" y="406400"/>
                  </a:lnTo>
                  <a:lnTo>
                    <a:pt x="49475" y="349183"/>
                  </a:lnTo>
                  <a:lnTo>
                    <a:pt x="21799" y="280816"/>
                  </a:lnTo>
                  <a:lnTo>
                    <a:pt x="88230" y="240349"/>
                  </a:lnTo>
                  <a:lnTo>
                    <a:pt x="85063" y="167524"/>
                  </a:lnTo>
                  <a:lnTo>
                    <a:pt x="161946" y="147768"/>
                  </a:lnTo>
                  <a:lnTo>
                    <a:pt x="183598" y="77616"/>
                  </a:lnTo>
                  <a:lnTo>
                    <a:pt x="263409" y="80505"/>
                  </a:lnTo>
                  <a:lnTo>
                    <a:pt x="307759" y="19891"/>
                  </a:lnTo>
                  <a:lnTo>
                    <a:pt x="382686" y="45143"/>
                  </a:lnTo>
                  <a:lnTo>
                    <a:pt x="445393" y="0"/>
                  </a:lnTo>
                  <a:close/>
                </a:path>
              </a:pathLst>
            </a:custGeom>
            <a:solidFill>
              <a:srgbClr val="0B1E60">
                <a:alpha val="60784"/>
              </a:srgbClr>
            </a:solidFill>
          </p:spPr>
        </p:sp>
        <p:sp>
          <p:nvSpPr>
            <p:cNvPr name="TextBox 15" id="15"/>
            <p:cNvSpPr txBox="true"/>
            <p:nvPr/>
          </p:nvSpPr>
          <p:spPr>
            <a:xfrm>
              <a:off x="97430" y="69850"/>
              <a:ext cx="695926" cy="654050"/>
            </a:xfrm>
            <a:prstGeom prst="rect">
              <a:avLst/>
            </a:prstGeom>
          </p:spPr>
          <p:txBody>
            <a:bodyPr anchor="ctr" rtlCol="false" tIns="50800" lIns="50800" bIns="50800" rIns="50800"/>
            <a:lstStyle/>
            <a:p>
              <a:pPr algn="ctr">
                <a:lnSpc>
                  <a:spcPts val="2882"/>
                </a:lnSpc>
              </a:pPr>
            </a:p>
          </p:txBody>
        </p:sp>
      </p:grpSp>
      <p:grpSp>
        <p:nvGrpSpPr>
          <p:cNvPr name="Group 16" id="16"/>
          <p:cNvGrpSpPr/>
          <p:nvPr/>
        </p:nvGrpSpPr>
        <p:grpSpPr>
          <a:xfrm rot="0">
            <a:off x="13717952" y="4158496"/>
            <a:ext cx="4084374" cy="3907985"/>
            <a:chOff x="0" y="0"/>
            <a:chExt cx="849486" cy="812800"/>
          </a:xfrm>
        </p:grpSpPr>
        <p:sp>
          <p:nvSpPr>
            <p:cNvPr name="Freeform 17" id="17"/>
            <p:cNvSpPr/>
            <p:nvPr/>
          </p:nvSpPr>
          <p:spPr>
            <a:xfrm flipH="false" flipV="false" rot="0">
              <a:off x="0" y="0"/>
              <a:ext cx="849486" cy="812800"/>
            </a:xfrm>
            <a:custGeom>
              <a:avLst/>
              <a:gdLst/>
              <a:ahLst/>
              <a:cxnLst/>
              <a:rect r="r" b="b" t="t" l="l"/>
              <a:pathLst>
                <a:path h="812800" w="849486">
                  <a:moveTo>
                    <a:pt x="424743" y="0"/>
                  </a:moveTo>
                  <a:lnTo>
                    <a:pt x="484543" y="45143"/>
                  </a:lnTo>
                  <a:lnTo>
                    <a:pt x="555995" y="19891"/>
                  </a:lnTo>
                  <a:lnTo>
                    <a:pt x="598289" y="80505"/>
                  </a:lnTo>
                  <a:lnTo>
                    <a:pt x="674400" y="77616"/>
                  </a:lnTo>
                  <a:lnTo>
                    <a:pt x="695048" y="147768"/>
                  </a:lnTo>
                  <a:lnTo>
                    <a:pt x="768367" y="167524"/>
                  </a:lnTo>
                  <a:lnTo>
                    <a:pt x="765347" y="240349"/>
                  </a:lnTo>
                  <a:lnTo>
                    <a:pt x="828698" y="280816"/>
                  </a:lnTo>
                  <a:lnTo>
                    <a:pt x="802305" y="349183"/>
                  </a:lnTo>
                  <a:lnTo>
                    <a:pt x="849486" y="406400"/>
                  </a:lnTo>
                  <a:lnTo>
                    <a:pt x="802305" y="463617"/>
                  </a:lnTo>
                  <a:lnTo>
                    <a:pt x="828698" y="531984"/>
                  </a:lnTo>
                  <a:lnTo>
                    <a:pt x="765347" y="572451"/>
                  </a:lnTo>
                  <a:lnTo>
                    <a:pt x="768367" y="645276"/>
                  </a:lnTo>
                  <a:lnTo>
                    <a:pt x="695048" y="665032"/>
                  </a:lnTo>
                  <a:lnTo>
                    <a:pt x="674400" y="735184"/>
                  </a:lnTo>
                  <a:lnTo>
                    <a:pt x="598289" y="732295"/>
                  </a:lnTo>
                  <a:lnTo>
                    <a:pt x="555995" y="792909"/>
                  </a:lnTo>
                  <a:lnTo>
                    <a:pt x="484543" y="767657"/>
                  </a:lnTo>
                  <a:lnTo>
                    <a:pt x="424743" y="812800"/>
                  </a:lnTo>
                  <a:lnTo>
                    <a:pt x="364943" y="767657"/>
                  </a:lnTo>
                  <a:lnTo>
                    <a:pt x="293491" y="792909"/>
                  </a:lnTo>
                  <a:lnTo>
                    <a:pt x="251197" y="732295"/>
                  </a:lnTo>
                  <a:lnTo>
                    <a:pt x="175086" y="735184"/>
                  </a:lnTo>
                  <a:lnTo>
                    <a:pt x="154438" y="665032"/>
                  </a:lnTo>
                  <a:lnTo>
                    <a:pt x="81119" y="645276"/>
                  </a:lnTo>
                  <a:lnTo>
                    <a:pt x="84139" y="572451"/>
                  </a:lnTo>
                  <a:lnTo>
                    <a:pt x="20788" y="531984"/>
                  </a:lnTo>
                  <a:lnTo>
                    <a:pt x="47181" y="463617"/>
                  </a:lnTo>
                  <a:lnTo>
                    <a:pt x="0" y="406400"/>
                  </a:lnTo>
                  <a:lnTo>
                    <a:pt x="47181" y="349183"/>
                  </a:lnTo>
                  <a:lnTo>
                    <a:pt x="20788" y="280816"/>
                  </a:lnTo>
                  <a:lnTo>
                    <a:pt x="84139" y="240349"/>
                  </a:lnTo>
                  <a:lnTo>
                    <a:pt x="81119" y="167524"/>
                  </a:lnTo>
                  <a:lnTo>
                    <a:pt x="154438" y="147768"/>
                  </a:lnTo>
                  <a:lnTo>
                    <a:pt x="175086" y="77616"/>
                  </a:lnTo>
                  <a:lnTo>
                    <a:pt x="251197" y="80505"/>
                  </a:lnTo>
                  <a:lnTo>
                    <a:pt x="293491" y="19891"/>
                  </a:lnTo>
                  <a:lnTo>
                    <a:pt x="364943" y="45143"/>
                  </a:lnTo>
                  <a:lnTo>
                    <a:pt x="424743" y="0"/>
                  </a:lnTo>
                  <a:close/>
                </a:path>
              </a:pathLst>
            </a:custGeom>
            <a:solidFill>
              <a:srgbClr val="0B1E60">
                <a:alpha val="60784"/>
              </a:srgbClr>
            </a:solidFill>
          </p:spPr>
        </p:sp>
        <p:sp>
          <p:nvSpPr>
            <p:cNvPr name="TextBox 18" id="18"/>
            <p:cNvSpPr txBox="true"/>
            <p:nvPr/>
          </p:nvSpPr>
          <p:spPr>
            <a:xfrm>
              <a:off x="92913" y="69850"/>
              <a:ext cx="663661" cy="654050"/>
            </a:xfrm>
            <a:prstGeom prst="rect">
              <a:avLst/>
            </a:prstGeom>
          </p:spPr>
          <p:txBody>
            <a:bodyPr anchor="ctr" rtlCol="false" tIns="50800" lIns="50800" bIns="50800" rIns="50800"/>
            <a:lstStyle/>
            <a:p>
              <a:pPr algn="ctr">
                <a:lnSpc>
                  <a:spcPts val="2882"/>
                </a:lnSpc>
              </a:pPr>
            </a:p>
          </p:txBody>
        </p:sp>
      </p:grpSp>
      <p:sp>
        <p:nvSpPr>
          <p:cNvPr name="TextBox 19" id="19"/>
          <p:cNvSpPr txBox="true"/>
          <p:nvPr/>
        </p:nvSpPr>
        <p:spPr>
          <a:xfrm rot="0">
            <a:off x="4735711" y="5265518"/>
            <a:ext cx="3494522" cy="1504950"/>
          </a:xfrm>
          <a:prstGeom prst="rect">
            <a:avLst/>
          </a:prstGeom>
        </p:spPr>
        <p:txBody>
          <a:bodyPr anchor="t" rtlCol="false" tIns="0" lIns="0" bIns="0" rIns="0">
            <a:spAutoFit/>
          </a:bodyPr>
          <a:lstStyle/>
          <a:p>
            <a:pPr algn="ctr">
              <a:lnSpc>
                <a:spcPts val="2999"/>
              </a:lnSpc>
              <a:spcBef>
                <a:spcPct val="0"/>
              </a:spcBef>
            </a:pPr>
            <a:r>
              <a:rPr lang="en-US" b="true" sz="2499" spc="23">
                <a:solidFill>
                  <a:srgbClr val="FFFFFF"/>
                </a:solidFill>
                <a:latin typeface="Poppins Bold"/>
                <a:ea typeface="Poppins Bold"/>
                <a:cs typeface="Poppins Bold"/>
                <a:sym typeface="Poppins Bold"/>
              </a:rPr>
              <a:t>Preenche</a:t>
            </a:r>
            <a:r>
              <a:rPr lang="en-US" b="true" sz="2499" spc="23">
                <a:solidFill>
                  <a:srgbClr val="FFFFFF"/>
                </a:solidFill>
                <a:latin typeface="Poppins Bold"/>
                <a:ea typeface="Poppins Bold"/>
                <a:cs typeface="Poppins Bold"/>
                <a:sym typeface="Poppins Bold"/>
              </a:rPr>
              <a:t>r corretamente os formulários e registros exigidos.</a:t>
            </a:r>
          </a:p>
        </p:txBody>
      </p:sp>
      <p:sp>
        <p:nvSpPr>
          <p:cNvPr name="TextBox 20" id="20"/>
          <p:cNvSpPr txBox="true"/>
          <p:nvPr/>
        </p:nvSpPr>
        <p:spPr>
          <a:xfrm rot="0">
            <a:off x="9245816" y="5265518"/>
            <a:ext cx="4139503" cy="1876425"/>
          </a:xfrm>
          <a:prstGeom prst="rect">
            <a:avLst/>
          </a:prstGeom>
        </p:spPr>
        <p:txBody>
          <a:bodyPr anchor="t" rtlCol="false" tIns="0" lIns="0" bIns="0" rIns="0">
            <a:spAutoFit/>
          </a:bodyPr>
          <a:lstStyle/>
          <a:p>
            <a:pPr algn="ctr">
              <a:lnSpc>
                <a:spcPts val="2999"/>
              </a:lnSpc>
              <a:spcBef>
                <a:spcPct val="0"/>
              </a:spcBef>
            </a:pPr>
            <a:r>
              <a:rPr lang="en-US" b="true" sz="2499" spc="23">
                <a:solidFill>
                  <a:srgbClr val="FFFFFF"/>
                </a:solidFill>
                <a:latin typeface="Poppins Bold"/>
                <a:ea typeface="Poppins Bold"/>
                <a:cs typeface="Poppins Bold"/>
                <a:sym typeface="Poppins Bold"/>
              </a:rPr>
              <a:t>Comunicar ao setor de Qualidade quando houver dúvidas ou necessidade de atualização</a:t>
            </a:r>
          </a:p>
        </p:txBody>
      </p:sp>
      <p:sp>
        <p:nvSpPr>
          <p:cNvPr name="TextBox 21" id="21"/>
          <p:cNvSpPr txBox="true"/>
          <p:nvPr/>
        </p:nvSpPr>
        <p:spPr>
          <a:xfrm rot="0">
            <a:off x="14181466" y="5536226"/>
            <a:ext cx="3157345" cy="1133475"/>
          </a:xfrm>
          <a:prstGeom prst="rect">
            <a:avLst/>
          </a:prstGeom>
        </p:spPr>
        <p:txBody>
          <a:bodyPr anchor="t" rtlCol="false" tIns="0" lIns="0" bIns="0" rIns="0">
            <a:spAutoFit/>
          </a:bodyPr>
          <a:lstStyle/>
          <a:p>
            <a:pPr algn="ctr">
              <a:lnSpc>
                <a:spcPts val="2999"/>
              </a:lnSpc>
              <a:spcBef>
                <a:spcPct val="0"/>
              </a:spcBef>
            </a:pPr>
            <a:r>
              <a:rPr lang="en-US" b="true" sz="2499" spc="23">
                <a:solidFill>
                  <a:srgbClr val="FFFFFF"/>
                </a:solidFill>
                <a:latin typeface="Poppins Bold"/>
                <a:ea typeface="Poppins Bold"/>
                <a:cs typeface="Poppins Bold"/>
                <a:sym typeface="Poppins Bold"/>
              </a:rPr>
              <a:t>Nã</a:t>
            </a:r>
            <a:r>
              <a:rPr lang="en-US" b="true" sz="2499" spc="23">
                <a:solidFill>
                  <a:srgbClr val="FFFFFF"/>
                </a:solidFill>
                <a:latin typeface="Poppins Bold"/>
                <a:ea typeface="Poppins Bold"/>
                <a:cs typeface="Poppins Bold"/>
                <a:sym typeface="Poppins Bold"/>
              </a:rPr>
              <a:t>o alterar documentos sem aprovação formal.</a:t>
            </a:r>
          </a:p>
        </p:txBody>
      </p:sp>
      <p:sp>
        <p:nvSpPr>
          <p:cNvPr name="Freeform 22" id="22"/>
          <p:cNvSpPr/>
          <p:nvPr/>
        </p:nvSpPr>
        <p:spPr>
          <a:xfrm flipH="false" flipV="false" rot="1097611">
            <a:off x="220275" y="2595354"/>
            <a:ext cx="1057805" cy="1573856"/>
          </a:xfrm>
          <a:custGeom>
            <a:avLst/>
            <a:gdLst/>
            <a:ahLst/>
            <a:cxnLst/>
            <a:rect r="r" b="b" t="t" l="l"/>
            <a:pathLst>
              <a:path h="1573856" w="1057805">
                <a:moveTo>
                  <a:pt x="0" y="0"/>
                </a:moveTo>
                <a:lnTo>
                  <a:pt x="1057805" y="0"/>
                </a:lnTo>
                <a:lnTo>
                  <a:pt x="1057805" y="1573856"/>
                </a:lnTo>
                <a:lnTo>
                  <a:pt x="0" y="1573856"/>
                </a:lnTo>
                <a:lnTo>
                  <a:pt x="0" y="0"/>
                </a:lnTo>
                <a:close/>
              </a:path>
            </a:pathLst>
          </a:custGeom>
          <a:blipFill>
            <a:blip r:embed="rId5">
              <a:alphaModFix amt="32999"/>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0">
            <a:off x="15509196" y="6933752"/>
            <a:ext cx="2778801" cy="2983209"/>
          </a:xfrm>
          <a:custGeom>
            <a:avLst/>
            <a:gdLst/>
            <a:ahLst/>
            <a:cxnLst/>
            <a:rect r="r" b="b" t="t" l="l"/>
            <a:pathLst>
              <a:path h="2983209" w="2778801">
                <a:moveTo>
                  <a:pt x="0" y="0"/>
                </a:moveTo>
                <a:lnTo>
                  <a:pt x="2778801" y="0"/>
                </a:lnTo>
                <a:lnTo>
                  <a:pt x="2778801" y="2983209"/>
                </a:lnTo>
                <a:lnTo>
                  <a:pt x="0" y="2983209"/>
                </a:lnTo>
                <a:lnTo>
                  <a:pt x="0" y="0"/>
                </a:lnTo>
                <a:close/>
              </a:path>
            </a:pathLst>
          </a:custGeom>
          <a:blipFill>
            <a:blip r:embed="rId5">
              <a:alphaModFix amt="13000"/>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666381" y="3229262"/>
            <a:ext cx="15697557" cy="5486400"/>
          </a:xfrm>
          <a:prstGeom prst="rect">
            <a:avLst/>
          </a:prstGeom>
        </p:spPr>
        <p:txBody>
          <a:bodyPr anchor="t" rtlCol="false" tIns="0" lIns="0" bIns="0" rIns="0">
            <a:spAutoFit/>
          </a:bodyPr>
          <a:lstStyle/>
          <a:p>
            <a:pPr algn="just">
              <a:lnSpc>
                <a:spcPts val="3122"/>
              </a:lnSpc>
              <a:spcBef>
                <a:spcPct val="0"/>
              </a:spcBef>
            </a:pPr>
            <a:r>
              <a:rPr lang="en-US" b="true" sz="2602" spc="23">
                <a:solidFill>
                  <a:srgbClr val="0B1E60"/>
                </a:solidFill>
                <a:latin typeface="Poppins Bold"/>
                <a:ea typeface="Poppins Bold"/>
                <a:cs typeface="Poppins Bold"/>
                <a:sym typeface="Poppins Bold"/>
              </a:rPr>
              <a:t>O Sistema de Gestão da Qualidade é mais do que um conjunto de documentos —</a:t>
            </a:r>
          </a:p>
          <a:p>
            <a:pPr algn="just">
              <a:lnSpc>
                <a:spcPts val="3122"/>
              </a:lnSpc>
              <a:spcBef>
                <a:spcPct val="0"/>
              </a:spcBef>
            </a:pPr>
            <a:r>
              <a:rPr lang="en-US" b="true" sz="2602" spc="23">
                <a:solidFill>
                  <a:srgbClr val="0B1E60"/>
                </a:solidFill>
                <a:latin typeface="Poppins Bold"/>
                <a:ea typeface="Poppins Bold"/>
                <a:cs typeface="Poppins Bold"/>
                <a:sym typeface="Poppins Bold"/>
              </a:rPr>
              <a:t>é um compromisso com a excelência, com os nossos clientes e com a melhoria contínua.</a:t>
            </a:r>
          </a:p>
          <a:p>
            <a:pPr algn="just">
              <a:lnSpc>
                <a:spcPts val="3122"/>
              </a:lnSpc>
              <a:spcBef>
                <a:spcPct val="0"/>
              </a:spcBef>
            </a:pPr>
          </a:p>
          <a:p>
            <a:pPr algn="just">
              <a:lnSpc>
                <a:spcPts val="3122"/>
              </a:lnSpc>
              <a:spcBef>
                <a:spcPct val="0"/>
              </a:spcBef>
            </a:pPr>
            <a:r>
              <a:rPr lang="en-US" b="true" sz="2602" spc="23">
                <a:solidFill>
                  <a:srgbClr val="0B1E60"/>
                </a:solidFill>
                <a:latin typeface="Poppins Bold"/>
                <a:ea typeface="Poppins Bold"/>
                <a:cs typeface="Poppins Bold"/>
                <a:sym typeface="Poppins Bold"/>
              </a:rPr>
              <a:t>Cada colaborador tem um papel fundamental no bom funcionamento do SGQ:</a:t>
            </a:r>
          </a:p>
          <a:p>
            <a:pPr algn="just" marL="561783" indent="-280891" lvl="1">
              <a:lnSpc>
                <a:spcPts val="3122"/>
              </a:lnSpc>
              <a:spcBef>
                <a:spcPct val="0"/>
              </a:spcBef>
              <a:buFont typeface="Arial"/>
              <a:buChar char="•"/>
            </a:pPr>
            <a:r>
              <a:rPr lang="en-US" b="true" sz="2602" spc="23">
                <a:solidFill>
                  <a:srgbClr val="0B1E60"/>
                </a:solidFill>
                <a:latin typeface="Poppins Bold"/>
                <a:ea typeface="Poppins Bold"/>
                <a:cs typeface="Poppins Bold"/>
                <a:sym typeface="Poppins Bold"/>
              </a:rPr>
              <a:t>Cumprindo os procedimentos com atenção;</a:t>
            </a:r>
          </a:p>
          <a:p>
            <a:pPr algn="just" marL="561783" indent="-280891" lvl="1">
              <a:lnSpc>
                <a:spcPts val="3122"/>
              </a:lnSpc>
              <a:spcBef>
                <a:spcPct val="0"/>
              </a:spcBef>
              <a:buFont typeface="Arial"/>
              <a:buChar char="•"/>
            </a:pPr>
            <a:r>
              <a:rPr lang="en-US" b="true" sz="2602" spc="23">
                <a:solidFill>
                  <a:srgbClr val="0B1E60"/>
                </a:solidFill>
                <a:latin typeface="Poppins Bold"/>
                <a:ea typeface="Poppins Bold"/>
                <a:cs typeface="Poppins Bold"/>
                <a:sym typeface="Poppins Bold"/>
              </a:rPr>
              <a:t>Buscando melhorias em sua rotina;</a:t>
            </a:r>
          </a:p>
          <a:p>
            <a:pPr algn="just" marL="561783" indent="-280891" lvl="1">
              <a:lnSpc>
                <a:spcPts val="3122"/>
              </a:lnSpc>
              <a:spcBef>
                <a:spcPct val="0"/>
              </a:spcBef>
              <a:buFont typeface="Arial"/>
              <a:buChar char="•"/>
            </a:pPr>
            <a:r>
              <a:rPr lang="en-US" b="true" sz="2602" spc="23">
                <a:solidFill>
                  <a:srgbClr val="0B1E60"/>
                </a:solidFill>
                <a:latin typeface="Poppins Bold"/>
                <a:ea typeface="Poppins Bold"/>
                <a:cs typeface="Poppins Bold"/>
                <a:sym typeface="Poppins Bold"/>
              </a:rPr>
              <a:t>Mantendo os registros corretos e atualizados;</a:t>
            </a:r>
          </a:p>
          <a:p>
            <a:pPr algn="just" marL="561783" indent="-280891" lvl="1">
              <a:lnSpc>
                <a:spcPts val="3122"/>
              </a:lnSpc>
              <a:spcBef>
                <a:spcPct val="0"/>
              </a:spcBef>
              <a:buFont typeface="Arial"/>
              <a:buChar char="•"/>
            </a:pPr>
            <a:r>
              <a:rPr lang="en-US" b="true" sz="2602" spc="23">
                <a:solidFill>
                  <a:srgbClr val="0B1E60"/>
                </a:solidFill>
                <a:latin typeface="Poppins Bold"/>
                <a:ea typeface="Poppins Bold"/>
                <a:cs typeface="Poppins Bold"/>
                <a:sym typeface="Poppins Bold"/>
              </a:rPr>
              <a:t>Comunicando não conformidades e oportunidades de melhoria.</a:t>
            </a:r>
          </a:p>
          <a:p>
            <a:pPr algn="just">
              <a:lnSpc>
                <a:spcPts val="3122"/>
              </a:lnSpc>
              <a:spcBef>
                <a:spcPct val="0"/>
              </a:spcBef>
            </a:pPr>
          </a:p>
          <a:p>
            <a:pPr algn="just">
              <a:lnSpc>
                <a:spcPts val="3122"/>
              </a:lnSpc>
              <a:spcBef>
                <a:spcPct val="0"/>
              </a:spcBef>
            </a:pPr>
            <a:r>
              <a:rPr lang="en-US" b="true" sz="2602" spc="23">
                <a:solidFill>
                  <a:srgbClr val="0B1E60"/>
                </a:solidFill>
                <a:latin typeface="Poppins Bold"/>
                <a:ea typeface="Poppins Bold"/>
                <a:cs typeface="Poppins Bold"/>
                <a:sym typeface="Poppins Bold"/>
              </a:rPr>
              <a:t>Nosso Compromisso:</a:t>
            </a:r>
          </a:p>
          <a:p>
            <a:pPr algn="just">
              <a:lnSpc>
                <a:spcPts val="3122"/>
              </a:lnSpc>
              <a:spcBef>
                <a:spcPct val="0"/>
              </a:spcBef>
            </a:pPr>
            <a:r>
              <a:rPr lang="en-US" b="true" sz="2602" spc="23">
                <a:solidFill>
                  <a:srgbClr val="0B1E60"/>
                </a:solidFill>
                <a:latin typeface="Poppins Bold"/>
                <a:ea typeface="Poppins Bold"/>
                <a:cs typeface="Poppins Bold"/>
                <a:sym typeface="Poppins Bold"/>
              </a:rPr>
              <a:t>Fazer certo da primeira vez.</a:t>
            </a:r>
          </a:p>
          <a:p>
            <a:pPr algn="just">
              <a:lnSpc>
                <a:spcPts val="3122"/>
              </a:lnSpc>
              <a:spcBef>
                <a:spcPct val="0"/>
              </a:spcBef>
            </a:pPr>
            <a:r>
              <a:rPr lang="en-US" b="true" sz="2602" spc="23">
                <a:solidFill>
                  <a:srgbClr val="0B1E60"/>
                </a:solidFill>
                <a:latin typeface="Poppins Bold"/>
                <a:ea typeface="Poppins Bold"/>
                <a:cs typeface="Poppins Bold"/>
                <a:sym typeface="Poppins Bold"/>
              </a:rPr>
              <a:t>Buscar sempre melhorar.</a:t>
            </a:r>
          </a:p>
          <a:p>
            <a:pPr algn="just">
              <a:lnSpc>
                <a:spcPts val="3122"/>
              </a:lnSpc>
              <a:spcBef>
                <a:spcPct val="0"/>
              </a:spcBef>
            </a:pPr>
            <a:r>
              <a:rPr lang="en-US" b="true" sz="2602" spc="24">
                <a:solidFill>
                  <a:srgbClr val="0B1E60"/>
                </a:solidFill>
                <a:latin typeface="Poppins Bold"/>
                <a:ea typeface="Poppins Bold"/>
                <a:cs typeface="Poppins Bold"/>
                <a:sym typeface="Poppins Bold"/>
              </a:rPr>
              <a:t>Entregar valor com ética, segurança e qualidade.</a:t>
            </a:r>
          </a:p>
          <a:p>
            <a:pPr algn="just">
              <a:lnSpc>
                <a:spcPts val="3122"/>
              </a:lnSpc>
              <a:spcBef>
                <a:spcPct val="0"/>
              </a:spcBef>
            </a:pPr>
          </a:p>
        </p:txBody>
      </p:sp>
      <p:sp>
        <p:nvSpPr>
          <p:cNvPr name="TextBox 6" id="6"/>
          <p:cNvSpPr txBox="true"/>
          <p:nvPr/>
        </p:nvSpPr>
        <p:spPr>
          <a:xfrm rot="0">
            <a:off x="-4771673" y="1000125"/>
            <a:ext cx="13915673" cy="514350"/>
          </a:xfrm>
          <a:prstGeom prst="rect">
            <a:avLst/>
          </a:prstGeom>
        </p:spPr>
        <p:txBody>
          <a:bodyPr anchor="t" rtlCol="false" tIns="0" lIns="0" bIns="0" rIns="0">
            <a:spAutoFit/>
          </a:bodyPr>
          <a:lstStyle/>
          <a:p>
            <a:pPr algn="ctr">
              <a:lnSpc>
                <a:spcPts val="3840"/>
              </a:lnSpc>
            </a:pPr>
            <a:r>
              <a:rPr lang="en-US" b="true" sz="3200" spc="28">
                <a:solidFill>
                  <a:srgbClr val="FFFFFF"/>
                </a:solidFill>
                <a:latin typeface="Poppins Bold"/>
                <a:ea typeface="Poppins Bold"/>
                <a:cs typeface="Poppins Bold"/>
                <a:sym typeface="Poppins Bold"/>
              </a:rPr>
              <a:t>CONCLUSÃO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TextBox 4" id="4"/>
          <p:cNvSpPr txBox="true"/>
          <p:nvPr/>
        </p:nvSpPr>
        <p:spPr>
          <a:xfrm rot="0">
            <a:off x="9541807" y="6682957"/>
            <a:ext cx="4231779" cy="1828800"/>
          </a:xfrm>
          <a:prstGeom prst="rect">
            <a:avLst/>
          </a:prstGeom>
        </p:spPr>
        <p:txBody>
          <a:bodyPr anchor="t" rtlCol="false" tIns="0" lIns="0" bIns="0" rIns="0">
            <a:spAutoFit/>
          </a:bodyPr>
          <a:lstStyle/>
          <a:p>
            <a:pPr algn="ctr">
              <a:lnSpc>
                <a:spcPts val="2882"/>
              </a:lnSpc>
              <a:spcBef>
                <a:spcPct val="0"/>
              </a:spcBef>
            </a:pPr>
            <a:r>
              <a:rPr lang="en-US" b="true" sz="2402" spc="22">
                <a:solidFill>
                  <a:srgbClr val="0B1E60"/>
                </a:solidFill>
                <a:latin typeface="Poppins Bold"/>
                <a:ea typeface="Poppins Bold"/>
                <a:cs typeface="Poppins Bold"/>
                <a:sym typeface="Poppins Bold"/>
              </a:rPr>
              <a:t>FILIAL MACEIÓ-AL</a:t>
            </a:r>
          </a:p>
          <a:p>
            <a:pPr algn="ctr">
              <a:lnSpc>
                <a:spcPts val="2882"/>
              </a:lnSpc>
              <a:spcBef>
                <a:spcPct val="0"/>
              </a:spcBef>
            </a:pPr>
            <a:r>
              <a:rPr lang="en-US" b="true" sz="2402" spc="22">
                <a:solidFill>
                  <a:srgbClr val="0B1E60"/>
                </a:solidFill>
                <a:latin typeface="Poppins Bold"/>
                <a:ea typeface="Poppins Bold"/>
                <a:cs typeface="Poppins Bold"/>
                <a:sym typeface="Poppins Bold"/>
              </a:rPr>
              <a:t>Lt. Lagoa Sul, Lotes 04 e 05 </a:t>
            </a:r>
          </a:p>
          <a:p>
            <a:pPr algn="ctr">
              <a:lnSpc>
                <a:spcPts val="2882"/>
              </a:lnSpc>
              <a:spcBef>
                <a:spcPct val="0"/>
              </a:spcBef>
            </a:pPr>
            <a:r>
              <a:rPr lang="en-US" b="true" sz="2402" spc="22">
                <a:solidFill>
                  <a:srgbClr val="0B1E60"/>
                </a:solidFill>
                <a:latin typeface="Poppins Bold"/>
                <a:ea typeface="Poppins Bold"/>
                <a:cs typeface="Poppins Bold"/>
                <a:sym typeface="Poppins Bold"/>
              </a:rPr>
              <a:t>Massagueira</a:t>
            </a:r>
          </a:p>
          <a:p>
            <a:pPr algn="ctr">
              <a:lnSpc>
                <a:spcPts val="2882"/>
              </a:lnSpc>
              <a:spcBef>
                <a:spcPct val="0"/>
              </a:spcBef>
            </a:pPr>
            <a:r>
              <a:rPr lang="en-US" b="true" sz="2402" spc="22">
                <a:solidFill>
                  <a:srgbClr val="0B1E60"/>
                </a:solidFill>
                <a:latin typeface="Poppins Bold"/>
                <a:ea typeface="Poppins Bold"/>
                <a:cs typeface="Poppins Bold"/>
                <a:sym typeface="Poppins Bold"/>
              </a:rPr>
              <a:t> Marechal Deodoro - AL</a:t>
            </a:r>
          </a:p>
          <a:p>
            <a:pPr algn="ctr">
              <a:lnSpc>
                <a:spcPts val="2882"/>
              </a:lnSpc>
              <a:spcBef>
                <a:spcPct val="0"/>
              </a:spcBef>
            </a:pPr>
            <a:r>
              <a:rPr lang="en-US" b="true" sz="2402" spc="22">
                <a:solidFill>
                  <a:srgbClr val="0B1E60"/>
                </a:solidFill>
                <a:latin typeface="Poppins Bold"/>
                <a:ea typeface="Poppins Bold"/>
                <a:cs typeface="Poppins Bold"/>
                <a:sym typeface="Poppins Bold"/>
              </a:rPr>
              <a:t>CEP: 57.160-000</a:t>
            </a:r>
          </a:p>
        </p:txBody>
      </p:sp>
      <p:sp>
        <p:nvSpPr>
          <p:cNvPr name="TextBox 5" id="5"/>
          <p:cNvSpPr txBox="true"/>
          <p:nvPr/>
        </p:nvSpPr>
        <p:spPr>
          <a:xfrm rot="0">
            <a:off x="3746217" y="6682957"/>
            <a:ext cx="4356646" cy="1828800"/>
          </a:xfrm>
          <a:prstGeom prst="rect">
            <a:avLst/>
          </a:prstGeom>
        </p:spPr>
        <p:txBody>
          <a:bodyPr anchor="t" rtlCol="false" tIns="0" lIns="0" bIns="0" rIns="0">
            <a:spAutoFit/>
          </a:bodyPr>
          <a:lstStyle/>
          <a:p>
            <a:pPr algn="ctr">
              <a:lnSpc>
                <a:spcPts val="2882"/>
              </a:lnSpc>
              <a:spcBef>
                <a:spcPct val="0"/>
              </a:spcBef>
            </a:pPr>
            <a:r>
              <a:rPr lang="en-US" b="true" sz="2402" spc="22">
                <a:solidFill>
                  <a:srgbClr val="0B1E60"/>
                </a:solidFill>
                <a:latin typeface="Poppins Bold"/>
                <a:ea typeface="Poppins Bold"/>
                <a:cs typeface="Poppins Bold"/>
                <a:sym typeface="Poppins Bold"/>
              </a:rPr>
              <a:t>MATRIZ</a:t>
            </a:r>
          </a:p>
          <a:p>
            <a:pPr algn="ctr">
              <a:lnSpc>
                <a:spcPts val="2882"/>
              </a:lnSpc>
              <a:spcBef>
                <a:spcPct val="0"/>
              </a:spcBef>
            </a:pPr>
            <a:r>
              <a:rPr lang="en-US" b="true" sz="2402" spc="22">
                <a:solidFill>
                  <a:srgbClr val="0B1E60"/>
                </a:solidFill>
                <a:latin typeface="Poppins Bold"/>
                <a:ea typeface="Poppins Bold"/>
                <a:cs typeface="Poppins Bold"/>
                <a:sym typeface="Poppins Bold"/>
              </a:rPr>
              <a:t>Lot. Varandas tropicais, 163</a:t>
            </a:r>
          </a:p>
          <a:p>
            <a:pPr algn="ctr">
              <a:lnSpc>
                <a:spcPts val="2882"/>
              </a:lnSpc>
              <a:spcBef>
                <a:spcPct val="0"/>
              </a:spcBef>
            </a:pPr>
            <a:r>
              <a:rPr lang="en-US" b="true" sz="2402" spc="22">
                <a:solidFill>
                  <a:srgbClr val="0B1E60"/>
                </a:solidFill>
                <a:latin typeface="Poppins Bold"/>
                <a:ea typeface="Poppins Bold"/>
                <a:cs typeface="Poppins Bold"/>
                <a:sym typeface="Poppins Bold"/>
              </a:rPr>
              <a:t>Pitangueiras</a:t>
            </a:r>
          </a:p>
          <a:p>
            <a:pPr algn="ctr">
              <a:lnSpc>
                <a:spcPts val="2882"/>
              </a:lnSpc>
              <a:spcBef>
                <a:spcPct val="0"/>
              </a:spcBef>
            </a:pPr>
            <a:r>
              <a:rPr lang="en-US" b="true" sz="2402" spc="22">
                <a:solidFill>
                  <a:srgbClr val="0B1E60"/>
                </a:solidFill>
                <a:latin typeface="Poppins Bold"/>
                <a:ea typeface="Poppins Bold"/>
                <a:cs typeface="Poppins Bold"/>
                <a:sym typeface="Poppins Bold"/>
              </a:rPr>
              <a:t>Lauro de Freitas – Ba </a:t>
            </a:r>
          </a:p>
          <a:p>
            <a:pPr algn="ctr">
              <a:lnSpc>
                <a:spcPts val="2882"/>
              </a:lnSpc>
              <a:spcBef>
                <a:spcPct val="0"/>
              </a:spcBef>
            </a:pPr>
            <a:r>
              <a:rPr lang="en-US" b="true" sz="2402" spc="22">
                <a:solidFill>
                  <a:srgbClr val="0B1E60"/>
                </a:solidFill>
                <a:latin typeface="Poppins Bold"/>
                <a:ea typeface="Poppins Bold"/>
                <a:cs typeface="Poppins Bold"/>
                <a:sym typeface="Poppins Bold"/>
              </a:rPr>
              <a:t>CEP: 42.701-360</a:t>
            </a:r>
          </a:p>
        </p:txBody>
      </p:sp>
      <p:sp>
        <p:nvSpPr>
          <p:cNvPr name="TextBox 6" id="6"/>
          <p:cNvSpPr txBox="true"/>
          <p:nvPr/>
        </p:nvSpPr>
        <p:spPr>
          <a:xfrm rot="0">
            <a:off x="6518296" y="3478114"/>
            <a:ext cx="4955679" cy="942975"/>
          </a:xfrm>
          <a:prstGeom prst="rect">
            <a:avLst/>
          </a:prstGeom>
        </p:spPr>
        <p:txBody>
          <a:bodyPr anchor="t" rtlCol="false" tIns="0" lIns="0" bIns="0" rIns="0">
            <a:spAutoFit/>
          </a:bodyPr>
          <a:lstStyle/>
          <a:p>
            <a:pPr algn="ctr">
              <a:lnSpc>
                <a:spcPts val="3602"/>
              </a:lnSpc>
              <a:spcBef>
                <a:spcPct val="0"/>
              </a:spcBef>
            </a:pPr>
            <a:r>
              <a:rPr lang="en-US" b="true" sz="3002" spc="28">
                <a:solidFill>
                  <a:srgbClr val="0B1E60"/>
                </a:solidFill>
                <a:latin typeface="Poppins Bold"/>
                <a:ea typeface="Poppins Bold"/>
                <a:cs typeface="Poppins Bold"/>
                <a:sym typeface="Poppins Bold"/>
              </a:rPr>
              <a:t>VISITE NOSSO SITE:</a:t>
            </a:r>
          </a:p>
          <a:p>
            <a:pPr algn="ctr">
              <a:lnSpc>
                <a:spcPts val="3602"/>
              </a:lnSpc>
              <a:spcBef>
                <a:spcPct val="0"/>
              </a:spcBef>
            </a:pPr>
            <a:r>
              <a:rPr lang="en-US" b="true" sz="3002" spc="28">
                <a:solidFill>
                  <a:srgbClr val="0B1E60"/>
                </a:solidFill>
                <a:latin typeface="Poppins Bold"/>
                <a:ea typeface="Poppins Bold"/>
                <a:cs typeface="Poppins Bold"/>
                <a:sym typeface="Poppins Bold"/>
              </a:rPr>
              <a:t>WWW.RISOTERM.COM.BR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0">
            <a:off x="11469165" y="4071297"/>
            <a:ext cx="4772043" cy="5187003"/>
          </a:xfrm>
          <a:custGeom>
            <a:avLst/>
            <a:gdLst/>
            <a:ahLst/>
            <a:cxnLst/>
            <a:rect r="r" b="b" t="t" l="l"/>
            <a:pathLst>
              <a:path h="5187003" w="4772043">
                <a:moveTo>
                  <a:pt x="0" y="0"/>
                </a:moveTo>
                <a:lnTo>
                  <a:pt x="4772043" y="0"/>
                </a:lnTo>
                <a:lnTo>
                  <a:pt x="4772043" y="5187003"/>
                </a:lnTo>
                <a:lnTo>
                  <a:pt x="0" y="5187003"/>
                </a:lnTo>
                <a:lnTo>
                  <a:pt x="0" y="0"/>
                </a:lnTo>
                <a:close/>
              </a:path>
            </a:pathLst>
          </a:custGeom>
          <a:blipFill>
            <a:blip r:embed="rId5">
              <a:alphaModFix amt="15000"/>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907307" y="834045"/>
            <a:ext cx="5907513" cy="581025"/>
          </a:xfrm>
          <a:prstGeom prst="rect">
            <a:avLst/>
          </a:prstGeom>
        </p:spPr>
        <p:txBody>
          <a:bodyPr anchor="t" rtlCol="false" tIns="0" lIns="0" bIns="0" rIns="0">
            <a:spAutoFit/>
          </a:bodyPr>
          <a:lstStyle/>
          <a:p>
            <a:pPr algn="ctr">
              <a:lnSpc>
                <a:spcPts val="4320"/>
              </a:lnSpc>
            </a:pPr>
            <a:r>
              <a:rPr lang="en-US" b="true" sz="3600" spc="33">
                <a:solidFill>
                  <a:srgbClr val="FFFFFF"/>
                </a:solidFill>
                <a:latin typeface="Poppins Bold"/>
                <a:ea typeface="Poppins Bold"/>
                <a:cs typeface="Poppins Bold"/>
                <a:sym typeface="Poppins Bold"/>
              </a:rPr>
              <a:t>INTRODUÇÃO</a:t>
            </a:r>
          </a:p>
        </p:txBody>
      </p:sp>
      <p:sp>
        <p:nvSpPr>
          <p:cNvPr name="TextBox 6" id="6"/>
          <p:cNvSpPr txBox="true"/>
          <p:nvPr/>
        </p:nvSpPr>
        <p:spPr>
          <a:xfrm rot="0">
            <a:off x="0" y="2211935"/>
            <a:ext cx="11118081" cy="8290987"/>
          </a:xfrm>
          <a:prstGeom prst="rect">
            <a:avLst/>
          </a:prstGeom>
        </p:spPr>
        <p:txBody>
          <a:bodyPr anchor="t" rtlCol="false" tIns="0" lIns="0" bIns="0" rIns="0">
            <a:spAutoFit/>
          </a:bodyPr>
          <a:lstStyle/>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Apresentação;</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Definições;</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Norma ISO 9001:2015</a:t>
            </a:r>
            <a:r>
              <a:rPr lang="en-US" b="true" sz="1927" spc="17">
                <a:solidFill>
                  <a:srgbClr val="0B1E60"/>
                </a:solidFill>
                <a:latin typeface="Poppins Medium"/>
                <a:ea typeface="Poppins Medium"/>
                <a:cs typeface="Poppins Medium"/>
                <a:sym typeface="Poppins Medium"/>
              </a:rPr>
              <a:t>;</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Política da Qualidade Risoterm</a:t>
            </a:r>
            <a:r>
              <a:rPr lang="en-US" b="true" sz="1927" spc="17">
                <a:solidFill>
                  <a:srgbClr val="0B1E60"/>
                </a:solidFill>
                <a:latin typeface="Poppins Medium"/>
                <a:ea typeface="Poppins Medium"/>
                <a:cs typeface="Poppins Medium"/>
                <a:sym typeface="Poppins Medium"/>
              </a:rPr>
              <a:t>;</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Sistema de Gestão da Qualidade;</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Componentes do Sistema de Gestão da Qualidade;</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Auditorias da Qualidade;</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Mapeamento dos Processos;</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Risonect;</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Práticas no dia a dia;</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Indicadores de desempenho;</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Responsabilidade dos colaboradores;</a:t>
            </a:r>
          </a:p>
          <a:p>
            <a:pPr algn="just" marL="416172" indent="-208086" lvl="1">
              <a:lnSpc>
                <a:spcPts val="4819"/>
              </a:lnSpc>
              <a:buFont typeface="Arial"/>
              <a:buChar char="•"/>
            </a:pPr>
            <a:r>
              <a:rPr lang="en-US" b="true" sz="1927" spc="17">
                <a:solidFill>
                  <a:srgbClr val="0B1E60"/>
                </a:solidFill>
                <a:latin typeface="Poppins Medium"/>
                <a:ea typeface="Poppins Medium"/>
                <a:cs typeface="Poppins Medium"/>
                <a:sym typeface="Poppins Medium"/>
              </a:rPr>
              <a:t>Conclusão.</a:t>
            </a:r>
          </a:p>
          <a:p>
            <a:pPr algn="just">
              <a:lnSpc>
                <a:spcPts val="2313"/>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0">
            <a:off x="12077860" y="6735849"/>
            <a:ext cx="6786118" cy="3777429"/>
          </a:xfrm>
          <a:custGeom>
            <a:avLst/>
            <a:gdLst/>
            <a:ahLst/>
            <a:cxnLst/>
            <a:rect r="r" b="b" t="t" l="l"/>
            <a:pathLst>
              <a:path h="3777429" w="6786118">
                <a:moveTo>
                  <a:pt x="0" y="0"/>
                </a:moveTo>
                <a:lnTo>
                  <a:pt x="6786119" y="0"/>
                </a:lnTo>
                <a:lnTo>
                  <a:pt x="6786119" y="3777429"/>
                </a:lnTo>
                <a:lnTo>
                  <a:pt x="0" y="3777429"/>
                </a:lnTo>
                <a:lnTo>
                  <a:pt x="0" y="0"/>
                </a:lnTo>
                <a:close/>
              </a:path>
            </a:pathLst>
          </a:custGeom>
          <a:blipFill>
            <a:blip r:embed="rId5"/>
            <a:stretch>
              <a:fillRect l="0" t="0" r="0" b="0"/>
            </a:stretch>
          </a:blipFill>
        </p:spPr>
      </p:sp>
      <p:sp>
        <p:nvSpPr>
          <p:cNvPr name="TextBox 5" id="5"/>
          <p:cNvSpPr txBox="true"/>
          <p:nvPr/>
        </p:nvSpPr>
        <p:spPr>
          <a:xfrm rot="0">
            <a:off x="236528" y="948545"/>
            <a:ext cx="9388760" cy="581025"/>
          </a:xfrm>
          <a:prstGeom prst="rect">
            <a:avLst/>
          </a:prstGeom>
        </p:spPr>
        <p:txBody>
          <a:bodyPr anchor="t" rtlCol="false" tIns="0" lIns="0" bIns="0" rIns="0">
            <a:spAutoFit/>
          </a:bodyPr>
          <a:lstStyle/>
          <a:p>
            <a:pPr algn="l">
              <a:lnSpc>
                <a:spcPts val="4320"/>
              </a:lnSpc>
            </a:pPr>
            <a:r>
              <a:rPr lang="en-US" b="true" sz="3600" spc="33">
                <a:solidFill>
                  <a:srgbClr val="FFFFFF"/>
                </a:solidFill>
                <a:latin typeface="Poppins Bold"/>
                <a:ea typeface="Poppins Bold"/>
                <a:cs typeface="Poppins Bold"/>
                <a:sym typeface="Poppins Bold"/>
              </a:rPr>
              <a:t>APRESENTAÇÃO</a:t>
            </a:r>
          </a:p>
        </p:txBody>
      </p:sp>
      <p:sp>
        <p:nvSpPr>
          <p:cNvPr name="TextBox 6" id="6"/>
          <p:cNvSpPr txBox="true"/>
          <p:nvPr/>
        </p:nvSpPr>
        <p:spPr>
          <a:xfrm rot="0">
            <a:off x="833698" y="2960223"/>
            <a:ext cx="2735773" cy="506425"/>
          </a:xfrm>
          <a:prstGeom prst="rect">
            <a:avLst/>
          </a:prstGeom>
        </p:spPr>
        <p:txBody>
          <a:bodyPr anchor="t" rtlCol="false" tIns="0" lIns="0" bIns="0" rIns="0">
            <a:spAutoFit/>
          </a:bodyPr>
          <a:lstStyle/>
          <a:p>
            <a:pPr algn="ctr">
              <a:lnSpc>
                <a:spcPts val="3726"/>
              </a:lnSpc>
            </a:pPr>
            <a:r>
              <a:rPr lang="en-US" b="true" sz="3105" spc="29">
                <a:solidFill>
                  <a:srgbClr val="0B1E60"/>
                </a:solidFill>
                <a:latin typeface="Poppins Bold"/>
                <a:ea typeface="Poppins Bold"/>
                <a:cs typeface="Poppins Bold"/>
                <a:sym typeface="Poppins Bold"/>
              </a:rPr>
              <a:t>Á RISOTERM</a:t>
            </a:r>
          </a:p>
        </p:txBody>
      </p:sp>
      <p:sp>
        <p:nvSpPr>
          <p:cNvPr name="TextBox 7" id="7"/>
          <p:cNvSpPr txBox="true"/>
          <p:nvPr/>
        </p:nvSpPr>
        <p:spPr>
          <a:xfrm rot="0">
            <a:off x="1028700" y="4380642"/>
            <a:ext cx="13581256" cy="3761569"/>
          </a:xfrm>
          <a:prstGeom prst="rect">
            <a:avLst/>
          </a:prstGeom>
        </p:spPr>
        <p:txBody>
          <a:bodyPr anchor="t" rtlCol="false" tIns="0" lIns="0" bIns="0" rIns="0">
            <a:spAutoFit/>
          </a:bodyPr>
          <a:lstStyle/>
          <a:p>
            <a:pPr algn="just">
              <a:lnSpc>
                <a:spcPts val="2726"/>
              </a:lnSpc>
            </a:pPr>
            <a:r>
              <a:rPr lang="en-US" sz="2350" spc="9">
                <a:solidFill>
                  <a:srgbClr val="0B1E60"/>
                </a:solidFill>
                <a:latin typeface="Poppins"/>
                <a:ea typeface="Poppins"/>
                <a:cs typeface="Poppins"/>
                <a:sym typeface="Poppins"/>
              </a:rPr>
              <a:t>Fundada em 1997, a Risoterm é uma empresa nacional especializada na prestação de serviços industriais, com atuação nos setores químico, petroquímico, offshore, papel e celulose, fertilizantes, siderurgia, mineração e construção civil.</a:t>
            </a:r>
          </a:p>
          <a:p>
            <a:pPr algn="just">
              <a:lnSpc>
                <a:spcPts val="2726"/>
              </a:lnSpc>
            </a:pPr>
          </a:p>
          <a:p>
            <a:pPr algn="just">
              <a:lnSpc>
                <a:spcPts val="2726"/>
              </a:lnSpc>
            </a:pPr>
            <a:r>
              <a:rPr lang="en-US" sz="2350" spc="9">
                <a:solidFill>
                  <a:srgbClr val="0B1E60"/>
                </a:solidFill>
                <a:latin typeface="Poppins"/>
                <a:ea typeface="Poppins"/>
                <a:cs typeface="Poppins"/>
                <a:sym typeface="Poppins"/>
              </a:rPr>
              <a:t>Oferecemos soluções personalizadas, precisas e otimizadas, com uma equipe técnica altamente capacitada para desenvolver projetos e prestar assistência específica a cada cliente.</a:t>
            </a:r>
          </a:p>
          <a:p>
            <a:pPr algn="just">
              <a:lnSpc>
                <a:spcPts val="2726"/>
              </a:lnSpc>
            </a:pPr>
          </a:p>
          <a:p>
            <a:pPr algn="just">
              <a:lnSpc>
                <a:spcPts val="2726"/>
              </a:lnSpc>
            </a:pPr>
            <a:r>
              <a:rPr lang="en-US" sz="2350" spc="9">
                <a:solidFill>
                  <a:srgbClr val="0B1E60"/>
                </a:solidFill>
                <a:latin typeface="Poppins"/>
                <a:ea typeface="Poppins"/>
                <a:cs typeface="Poppins"/>
                <a:sym typeface="Poppins"/>
              </a:rPr>
              <a:t>Somos certificados pela norma NBR ISO 9001:2015, garantindo excelência em nosso Sistema de Gestão da Qualidade.</a:t>
            </a:r>
          </a:p>
          <a:p>
            <a:pPr algn="just">
              <a:lnSpc>
                <a:spcPts val="2726"/>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1222571">
            <a:off x="11498702" y="5434263"/>
            <a:ext cx="6269086" cy="4114800"/>
          </a:xfrm>
          <a:custGeom>
            <a:avLst/>
            <a:gdLst/>
            <a:ahLst/>
            <a:cxnLst/>
            <a:rect r="r" b="b" t="t" l="l"/>
            <a:pathLst>
              <a:path h="4114800" w="6269086">
                <a:moveTo>
                  <a:pt x="0" y="0"/>
                </a:moveTo>
                <a:lnTo>
                  <a:pt x="6269086" y="0"/>
                </a:lnTo>
                <a:lnTo>
                  <a:pt x="6269086" y="4114800"/>
                </a:lnTo>
                <a:lnTo>
                  <a:pt x="0" y="4114800"/>
                </a:lnTo>
                <a:lnTo>
                  <a:pt x="0" y="0"/>
                </a:lnTo>
                <a:close/>
              </a:path>
            </a:pathLst>
          </a:custGeom>
          <a:blipFill>
            <a:blip r:embed="rId5">
              <a:alphaModFix amt="9999"/>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28930" y="834045"/>
            <a:ext cx="12250391" cy="581025"/>
          </a:xfrm>
          <a:prstGeom prst="rect">
            <a:avLst/>
          </a:prstGeom>
        </p:spPr>
        <p:txBody>
          <a:bodyPr anchor="t" rtlCol="false" tIns="0" lIns="0" bIns="0" rIns="0">
            <a:spAutoFit/>
          </a:bodyPr>
          <a:lstStyle/>
          <a:p>
            <a:pPr algn="l">
              <a:lnSpc>
                <a:spcPts val="4320"/>
              </a:lnSpc>
            </a:pPr>
            <a:r>
              <a:rPr lang="en-US" b="true" sz="3600" spc="33">
                <a:solidFill>
                  <a:srgbClr val="FFFFFF"/>
                </a:solidFill>
                <a:latin typeface="Poppins Bold"/>
                <a:ea typeface="Poppins Bold"/>
                <a:cs typeface="Poppins Bold"/>
                <a:sym typeface="Poppins Bold"/>
              </a:rPr>
              <a:t>DEFINIÇÕES</a:t>
            </a:r>
          </a:p>
        </p:txBody>
      </p:sp>
      <p:sp>
        <p:nvSpPr>
          <p:cNvPr name="TextBox 6" id="6"/>
          <p:cNvSpPr txBox="true"/>
          <p:nvPr/>
        </p:nvSpPr>
        <p:spPr>
          <a:xfrm rot="0">
            <a:off x="1177480" y="3100008"/>
            <a:ext cx="14872332" cy="1133475"/>
          </a:xfrm>
          <a:prstGeom prst="rect">
            <a:avLst/>
          </a:prstGeom>
        </p:spPr>
        <p:txBody>
          <a:bodyPr anchor="t" rtlCol="false" tIns="0" lIns="0" bIns="0" rIns="0">
            <a:spAutoFit/>
          </a:bodyPr>
          <a:lstStyle/>
          <a:p>
            <a:pPr algn="just">
              <a:lnSpc>
                <a:spcPts val="2999"/>
              </a:lnSpc>
            </a:pPr>
            <a:r>
              <a:rPr lang="en-US" sz="2499" spc="22">
                <a:solidFill>
                  <a:srgbClr val="0B1E60"/>
                </a:solidFill>
                <a:latin typeface="Poppins"/>
                <a:ea typeface="Poppins"/>
                <a:cs typeface="Poppins"/>
                <a:sym typeface="Poppins"/>
              </a:rPr>
              <a:t>Qualidade é o grau em que produtos, serviços, processos ou sistemas atendem às expectativas dos clientes e partes interessadas. </a:t>
            </a:r>
          </a:p>
          <a:p>
            <a:pPr algn="just">
              <a:lnSpc>
                <a:spcPts val="2999"/>
              </a:lnSpc>
              <a:spcBef>
                <a:spcPct val="0"/>
              </a:spcBef>
            </a:pPr>
          </a:p>
        </p:txBody>
      </p:sp>
      <p:sp>
        <p:nvSpPr>
          <p:cNvPr name="TextBox 7" id="7"/>
          <p:cNvSpPr txBox="true"/>
          <p:nvPr/>
        </p:nvSpPr>
        <p:spPr>
          <a:xfrm rot="0">
            <a:off x="1028700" y="2660458"/>
            <a:ext cx="2346413" cy="390525"/>
          </a:xfrm>
          <a:prstGeom prst="rect">
            <a:avLst/>
          </a:prstGeom>
        </p:spPr>
        <p:txBody>
          <a:bodyPr anchor="t" rtlCol="false" tIns="0" lIns="0" bIns="0" rIns="0">
            <a:spAutoFit/>
          </a:bodyPr>
          <a:lstStyle/>
          <a:p>
            <a:pPr algn="ctr">
              <a:lnSpc>
                <a:spcPts val="2999"/>
              </a:lnSpc>
            </a:pPr>
            <a:r>
              <a:rPr lang="en-US" b="true" sz="2499" spc="23">
                <a:solidFill>
                  <a:srgbClr val="0B1E60"/>
                </a:solidFill>
                <a:latin typeface="Poppins Bold"/>
                <a:ea typeface="Poppins Bold"/>
                <a:cs typeface="Poppins Bold"/>
                <a:sym typeface="Poppins Bold"/>
              </a:rPr>
              <a:t>QUALIDADE:</a:t>
            </a:r>
          </a:p>
        </p:txBody>
      </p:sp>
      <p:sp>
        <p:nvSpPr>
          <p:cNvPr name="TextBox 8" id="8"/>
          <p:cNvSpPr txBox="true"/>
          <p:nvPr/>
        </p:nvSpPr>
        <p:spPr>
          <a:xfrm rot="0">
            <a:off x="1337673" y="4214433"/>
            <a:ext cx="7275973" cy="390525"/>
          </a:xfrm>
          <a:prstGeom prst="rect">
            <a:avLst/>
          </a:prstGeom>
        </p:spPr>
        <p:txBody>
          <a:bodyPr anchor="t" rtlCol="false" tIns="0" lIns="0" bIns="0" rIns="0">
            <a:spAutoFit/>
          </a:bodyPr>
          <a:lstStyle/>
          <a:p>
            <a:pPr algn="just">
              <a:lnSpc>
                <a:spcPts val="2999"/>
              </a:lnSpc>
            </a:pPr>
            <a:r>
              <a:rPr lang="en-US" b="true" sz="2499" spc="23">
                <a:solidFill>
                  <a:srgbClr val="0B1E60"/>
                </a:solidFill>
                <a:latin typeface="Poppins Bold"/>
                <a:ea typeface="Poppins Bold"/>
                <a:cs typeface="Poppins Bold"/>
                <a:sym typeface="Poppins Bold"/>
              </a:rPr>
              <a:t>SISTEMA DE GESTÃO DA QUALIDADE (SGQ):</a:t>
            </a:r>
          </a:p>
        </p:txBody>
      </p:sp>
      <p:sp>
        <p:nvSpPr>
          <p:cNvPr name="TextBox 9" id="9"/>
          <p:cNvSpPr txBox="true"/>
          <p:nvPr/>
        </p:nvSpPr>
        <p:spPr>
          <a:xfrm rot="0">
            <a:off x="1177480" y="4652583"/>
            <a:ext cx="14872332" cy="1133475"/>
          </a:xfrm>
          <a:prstGeom prst="rect">
            <a:avLst/>
          </a:prstGeom>
        </p:spPr>
        <p:txBody>
          <a:bodyPr anchor="t" rtlCol="false" tIns="0" lIns="0" bIns="0" rIns="0">
            <a:spAutoFit/>
          </a:bodyPr>
          <a:lstStyle/>
          <a:p>
            <a:pPr algn="just">
              <a:lnSpc>
                <a:spcPts val="2999"/>
              </a:lnSpc>
              <a:spcBef>
                <a:spcPct val="0"/>
              </a:spcBef>
            </a:pPr>
            <a:r>
              <a:rPr lang="en-US" sz="2499" spc="23">
                <a:solidFill>
                  <a:srgbClr val="0B1E60"/>
                </a:solidFill>
                <a:latin typeface="Poppins"/>
                <a:ea typeface="Poppins"/>
                <a:cs typeface="Poppins"/>
                <a:sym typeface="Poppins"/>
              </a:rPr>
              <a:t>O SGQ é o conjunto de processos, procedimentos e práticas implementados para garantir que nossos produtos e serviços atendam aos requisitos dos clientes e às normas técnicas aplicáveis, promovendo a melhoria contínua.</a:t>
            </a:r>
          </a:p>
        </p:txBody>
      </p:sp>
      <p:sp>
        <p:nvSpPr>
          <p:cNvPr name="TextBox 10" id="10"/>
          <p:cNvSpPr txBox="true"/>
          <p:nvPr/>
        </p:nvSpPr>
        <p:spPr>
          <a:xfrm rot="0">
            <a:off x="1337673" y="5976558"/>
            <a:ext cx="7275973" cy="390525"/>
          </a:xfrm>
          <a:prstGeom prst="rect">
            <a:avLst/>
          </a:prstGeom>
        </p:spPr>
        <p:txBody>
          <a:bodyPr anchor="t" rtlCol="false" tIns="0" lIns="0" bIns="0" rIns="0">
            <a:spAutoFit/>
          </a:bodyPr>
          <a:lstStyle/>
          <a:p>
            <a:pPr algn="just">
              <a:lnSpc>
                <a:spcPts val="2999"/>
              </a:lnSpc>
            </a:pPr>
            <a:r>
              <a:rPr lang="en-US" b="true" sz="2499" spc="23">
                <a:solidFill>
                  <a:srgbClr val="0B1E60"/>
                </a:solidFill>
                <a:latin typeface="Poppins Bold"/>
                <a:ea typeface="Poppins Bold"/>
                <a:cs typeface="Poppins Bold"/>
                <a:sym typeface="Poppins Bold"/>
              </a:rPr>
              <a:t>ISO 9001</a:t>
            </a:r>
          </a:p>
        </p:txBody>
      </p:sp>
      <p:sp>
        <p:nvSpPr>
          <p:cNvPr name="TextBox 11" id="11"/>
          <p:cNvSpPr txBox="true"/>
          <p:nvPr/>
        </p:nvSpPr>
        <p:spPr>
          <a:xfrm rot="0">
            <a:off x="1177480" y="6414708"/>
            <a:ext cx="14872332" cy="1504950"/>
          </a:xfrm>
          <a:prstGeom prst="rect">
            <a:avLst/>
          </a:prstGeom>
        </p:spPr>
        <p:txBody>
          <a:bodyPr anchor="t" rtlCol="false" tIns="0" lIns="0" bIns="0" rIns="0">
            <a:spAutoFit/>
          </a:bodyPr>
          <a:lstStyle/>
          <a:p>
            <a:pPr algn="just">
              <a:lnSpc>
                <a:spcPts val="2999"/>
              </a:lnSpc>
              <a:spcBef>
                <a:spcPct val="0"/>
              </a:spcBef>
            </a:pPr>
            <a:r>
              <a:rPr lang="en-US" sz="2499" spc="23">
                <a:solidFill>
                  <a:srgbClr val="0B1E60"/>
                </a:solidFill>
                <a:latin typeface="Poppins"/>
                <a:ea typeface="Poppins"/>
                <a:cs typeface="Poppins"/>
                <a:sym typeface="Poppins"/>
              </a:rPr>
              <a:t>É uma norma internacional que estabelece os requisitos para um Sistema de Gestão da Qualidade (SGQ) em uma organização. Ela define diretrizes para que empresas de qualquer setor ou tamanho implementem processos que visem a melhoria contínua e a satisfação do cliente.</a:t>
            </a:r>
          </a:p>
        </p:txBody>
      </p:sp>
      <p:sp>
        <p:nvSpPr>
          <p:cNvPr name="TextBox 12" id="12"/>
          <p:cNvSpPr txBox="true"/>
          <p:nvPr/>
        </p:nvSpPr>
        <p:spPr>
          <a:xfrm rot="0">
            <a:off x="1177480" y="8110158"/>
            <a:ext cx="7275973" cy="390525"/>
          </a:xfrm>
          <a:prstGeom prst="rect">
            <a:avLst/>
          </a:prstGeom>
        </p:spPr>
        <p:txBody>
          <a:bodyPr anchor="t" rtlCol="false" tIns="0" lIns="0" bIns="0" rIns="0">
            <a:spAutoFit/>
          </a:bodyPr>
          <a:lstStyle/>
          <a:p>
            <a:pPr algn="just">
              <a:lnSpc>
                <a:spcPts val="2999"/>
              </a:lnSpc>
            </a:pPr>
            <a:r>
              <a:rPr lang="en-US" b="true" sz="2499" spc="23">
                <a:solidFill>
                  <a:srgbClr val="0B1E60"/>
                </a:solidFill>
                <a:latin typeface="Poppins Bold"/>
                <a:ea typeface="Poppins Bold"/>
                <a:cs typeface="Poppins Bold"/>
                <a:sym typeface="Poppins Bold"/>
              </a:rPr>
              <a:t>POLÍTICA DA QUALIDADE:</a:t>
            </a:r>
          </a:p>
        </p:txBody>
      </p:sp>
      <p:sp>
        <p:nvSpPr>
          <p:cNvPr name="TextBox 13" id="13"/>
          <p:cNvSpPr txBox="true"/>
          <p:nvPr/>
        </p:nvSpPr>
        <p:spPr>
          <a:xfrm rot="0">
            <a:off x="1177480" y="8691183"/>
            <a:ext cx="14872332" cy="1133475"/>
          </a:xfrm>
          <a:prstGeom prst="rect">
            <a:avLst/>
          </a:prstGeom>
        </p:spPr>
        <p:txBody>
          <a:bodyPr anchor="t" rtlCol="false" tIns="0" lIns="0" bIns="0" rIns="0">
            <a:spAutoFit/>
          </a:bodyPr>
          <a:lstStyle/>
          <a:p>
            <a:pPr algn="just">
              <a:lnSpc>
                <a:spcPts val="2999"/>
              </a:lnSpc>
              <a:spcBef>
                <a:spcPct val="0"/>
              </a:spcBef>
            </a:pPr>
            <a:r>
              <a:rPr lang="en-US" sz="2499" spc="23">
                <a:solidFill>
                  <a:srgbClr val="0B1E60"/>
                </a:solidFill>
                <a:latin typeface="Poppins"/>
                <a:ea typeface="Poppins"/>
                <a:cs typeface="Poppins"/>
                <a:sym typeface="Poppins"/>
              </a:rPr>
              <a:t>É um documento formal que estabelece o compromisso de uma organização em relação à qualidade de seus produtos ou serviços, definindo diretrizes e objetivos para alcançar e manter padrões de excelência.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grpSp>
        <p:nvGrpSpPr>
          <p:cNvPr name="Group 4" id="4"/>
          <p:cNvGrpSpPr/>
          <p:nvPr/>
        </p:nvGrpSpPr>
        <p:grpSpPr>
          <a:xfrm rot="0">
            <a:off x="-700424" y="3573904"/>
            <a:ext cx="6939456" cy="4491458"/>
            <a:chOff x="0" y="0"/>
            <a:chExt cx="9252608" cy="5988611"/>
          </a:xfrm>
        </p:grpSpPr>
        <p:grpSp>
          <p:nvGrpSpPr>
            <p:cNvPr name="Group 5" id="5"/>
            <p:cNvGrpSpPr/>
            <p:nvPr/>
          </p:nvGrpSpPr>
          <p:grpSpPr>
            <a:xfrm rot="0">
              <a:off x="1474190" y="779395"/>
              <a:ext cx="6813199" cy="5209215"/>
              <a:chOff x="0" y="0"/>
              <a:chExt cx="1170444" cy="894894"/>
            </a:xfrm>
          </p:grpSpPr>
          <p:sp>
            <p:nvSpPr>
              <p:cNvPr name="Freeform 6" id="6"/>
              <p:cNvSpPr/>
              <p:nvPr/>
            </p:nvSpPr>
            <p:spPr>
              <a:xfrm flipH="false" flipV="false" rot="0">
                <a:off x="0" y="0"/>
                <a:ext cx="1170444" cy="894895"/>
              </a:xfrm>
              <a:custGeom>
                <a:avLst/>
                <a:gdLst/>
                <a:ahLst/>
                <a:cxnLst/>
                <a:rect r="r" b="b" t="t" l="l"/>
                <a:pathLst>
                  <a:path h="894895" w="1170444">
                    <a:moveTo>
                      <a:pt x="90001" y="0"/>
                    </a:moveTo>
                    <a:lnTo>
                      <a:pt x="1080443" y="0"/>
                    </a:lnTo>
                    <a:cubicBezTo>
                      <a:pt x="1130149" y="0"/>
                      <a:pt x="1170444" y="40295"/>
                      <a:pt x="1170444" y="90001"/>
                    </a:cubicBezTo>
                    <a:lnTo>
                      <a:pt x="1170444" y="804893"/>
                    </a:lnTo>
                    <a:cubicBezTo>
                      <a:pt x="1170444" y="854600"/>
                      <a:pt x="1130149" y="894895"/>
                      <a:pt x="1080443" y="894895"/>
                    </a:cubicBezTo>
                    <a:lnTo>
                      <a:pt x="90001" y="894895"/>
                    </a:lnTo>
                    <a:cubicBezTo>
                      <a:pt x="40295" y="894895"/>
                      <a:pt x="0" y="854600"/>
                      <a:pt x="0" y="804893"/>
                    </a:cubicBezTo>
                    <a:lnTo>
                      <a:pt x="0" y="90001"/>
                    </a:lnTo>
                    <a:cubicBezTo>
                      <a:pt x="0" y="40295"/>
                      <a:pt x="40295" y="0"/>
                      <a:pt x="90001" y="0"/>
                    </a:cubicBezTo>
                    <a:close/>
                  </a:path>
                </a:pathLst>
              </a:custGeom>
              <a:solidFill>
                <a:srgbClr val="0B1E60"/>
              </a:solidFill>
            </p:spPr>
          </p:sp>
          <p:sp>
            <p:nvSpPr>
              <p:cNvPr name="TextBox 7" id="7"/>
              <p:cNvSpPr txBox="true"/>
              <p:nvPr/>
            </p:nvSpPr>
            <p:spPr>
              <a:xfrm>
                <a:off x="0" y="-19050"/>
                <a:ext cx="1170444" cy="913944"/>
              </a:xfrm>
              <a:prstGeom prst="rect">
                <a:avLst/>
              </a:prstGeom>
            </p:spPr>
            <p:txBody>
              <a:bodyPr anchor="ctr" rtlCol="false" tIns="50148" lIns="50148" bIns="50148" rIns="50148"/>
              <a:lstStyle/>
              <a:p>
                <a:pPr algn="ctr">
                  <a:lnSpc>
                    <a:spcPts val="3122"/>
                  </a:lnSpc>
                </a:pPr>
              </a:p>
            </p:txBody>
          </p:sp>
        </p:grpSp>
        <p:sp>
          <p:nvSpPr>
            <p:cNvPr name="Freeform 8" id="8"/>
            <p:cNvSpPr/>
            <p:nvPr/>
          </p:nvSpPr>
          <p:spPr>
            <a:xfrm flipH="false" flipV="false" rot="0">
              <a:off x="0" y="0"/>
              <a:ext cx="9252608" cy="1850522"/>
            </a:xfrm>
            <a:custGeom>
              <a:avLst/>
              <a:gdLst/>
              <a:ahLst/>
              <a:cxnLst/>
              <a:rect r="r" b="b" t="t" l="l"/>
              <a:pathLst>
                <a:path h="1850522" w="9252608">
                  <a:moveTo>
                    <a:pt x="0" y="0"/>
                  </a:moveTo>
                  <a:lnTo>
                    <a:pt x="9252608" y="0"/>
                  </a:lnTo>
                  <a:lnTo>
                    <a:pt x="9252608" y="1850522"/>
                  </a:lnTo>
                  <a:lnTo>
                    <a:pt x="0" y="18505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896322" y="2569914"/>
              <a:ext cx="5760004" cy="2000250"/>
            </a:xfrm>
            <a:prstGeom prst="rect">
              <a:avLst/>
            </a:prstGeom>
          </p:spPr>
          <p:txBody>
            <a:bodyPr anchor="t" rtlCol="false" tIns="0" lIns="0" bIns="0" rIns="0">
              <a:spAutoFit/>
            </a:bodyPr>
            <a:lstStyle/>
            <a:p>
              <a:pPr algn="just">
                <a:lnSpc>
                  <a:spcPts val="2999"/>
                </a:lnSpc>
                <a:spcBef>
                  <a:spcPct val="0"/>
                </a:spcBef>
              </a:pPr>
              <a:r>
                <a:rPr lang="en-US" sz="2499" spc="23">
                  <a:solidFill>
                    <a:srgbClr val="E7E6E6"/>
                  </a:solidFill>
                  <a:latin typeface="Poppins"/>
                  <a:ea typeface="Poppins"/>
                  <a:cs typeface="Poppins"/>
                  <a:sym typeface="Poppins"/>
                </a:rPr>
                <a:t>O Sist</a:t>
              </a:r>
              <a:r>
                <a:rPr lang="en-US" sz="2499" spc="23">
                  <a:solidFill>
                    <a:srgbClr val="E7E6E6"/>
                  </a:solidFill>
                  <a:latin typeface="Poppins"/>
                  <a:ea typeface="Poppins"/>
                  <a:cs typeface="Poppins"/>
                  <a:sym typeface="Poppins"/>
                </a:rPr>
                <a:t>ema de Gestão da Qualidade foi implantado na Risoterm em 11 de novembro de 2004.</a:t>
              </a:r>
            </a:p>
          </p:txBody>
        </p:sp>
        <p:sp>
          <p:nvSpPr>
            <p:cNvPr name="TextBox 10" id="10"/>
            <p:cNvSpPr txBox="true"/>
            <p:nvPr/>
          </p:nvSpPr>
          <p:spPr>
            <a:xfrm rot="0">
              <a:off x="1984296" y="380506"/>
              <a:ext cx="5968936" cy="1009650"/>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IMPLANTAÇÃO DA NORMA ISO 9001:2015</a:t>
              </a:r>
            </a:p>
          </p:txBody>
        </p:sp>
      </p:grpSp>
      <p:grpSp>
        <p:nvGrpSpPr>
          <p:cNvPr name="Group 11" id="11"/>
          <p:cNvGrpSpPr/>
          <p:nvPr/>
        </p:nvGrpSpPr>
        <p:grpSpPr>
          <a:xfrm rot="0">
            <a:off x="6190801" y="3699559"/>
            <a:ext cx="5564672" cy="4462024"/>
            <a:chOff x="0" y="0"/>
            <a:chExt cx="1179122" cy="945478"/>
          </a:xfrm>
        </p:grpSpPr>
        <p:sp>
          <p:nvSpPr>
            <p:cNvPr name="Freeform 12" id="12"/>
            <p:cNvSpPr/>
            <p:nvPr/>
          </p:nvSpPr>
          <p:spPr>
            <a:xfrm flipH="false" flipV="false" rot="0">
              <a:off x="0" y="0"/>
              <a:ext cx="1179122" cy="945478"/>
            </a:xfrm>
            <a:custGeom>
              <a:avLst/>
              <a:gdLst/>
              <a:ahLst/>
              <a:cxnLst/>
              <a:rect r="r" b="b" t="t" l="l"/>
              <a:pathLst>
                <a:path h="945478" w="1179122">
                  <a:moveTo>
                    <a:pt x="70954" y="0"/>
                  </a:moveTo>
                  <a:lnTo>
                    <a:pt x="1108168" y="0"/>
                  </a:lnTo>
                  <a:cubicBezTo>
                    <a:pt x="1126986" y="0"/>
                    <a:pt x="1145034" y="7476"/>
                    <a:pt x="1158340" y="20782"/>
                  </a:cubicBezTo>
                  <a:cubicBezTo>
                    <a:pt x="1171647" y="34089"/>
                    <a:pt x="1179122" y="52136"/>
                    <a:pt x="1179122" y="70954"/>
                  </a:cubicBezTo>
                  <a:lnTo>
                    <a:pt x="1179122" y="874523"/>
                  </a:lnTo>
                  <a:cubicBezTo>
                    <a:pt x="1179122" y="913710"/>
                    <a:pt x="1147355" y="945478"/>
                    <a:pt x="1108168" y="945478"/>
                  </a:cubicBezTo>
                  <a:lnTo>
                    <a:pt x="70954" y="945478"/>
                  </a:lnTo>
                  <a:cubicBezTo>
                    <a:pt x="52136" y="945478"/>
                    <a:pt x="34089" y="938002"/>
                    <a:pt x="20782" y="924695"/>
                  </a:cubicBezTo>
                  <a:cubicBezTo>
                    <a:pt x="7476" y="911389"/>
                    <a:pt x="0" y="893341"/>
                    <a:pt x="0" y="874523"/>
                  </a:cubicBezTo>
                  <a:lnTo>
                    <a:pt x="0" y="70954"/>
                  </a:lnTo>
                  <a:cubicBezTo>
                    <a:pt x="0" y="31767"/>
                    <a:pt x="31767" y="0"/>
                    <a:pt x="70954" y="0"/>
                  </a:cubicBezTo>
                  <a:close/>
                </a:path>
              </a:pathLst>
            </a:custGeom>
            <a:solidFill>
              <a:srgbClr val="0B1E60"/>
            </a:solidFill>
          </p:spPr>
        </p:sp>
        <p:sp>
          <p:nvSpPr>
            <p:cNvPr name="TextBox 13" id="13"/>
            <p:cNvSpPr txBox="true"/>
            <p:nvPr/>
          </p:nvSpPr>
          <p:spPr>
            <a:xfrm>
              <a:off x="0" y="-19050"/>
              <a:ext cx="1179122" cy="964528"/>
            </a:xfrm>
            <a:prstGeom prst="rect">
              <a:avLst/>
            </a:prstGeom>
          </p:spPr>
          <p:txBody>
            <a:bodyPr anchor="ctr" rtlCol="false" tIns="63142" lIns="63142" bIns="63142" rIns="63142"/>
            <a:lstStyle/>
            <a:p>
              <a:pPr algn="ctr">
                <a:lnSpc>
                  <a:spcPts val="3122"/>
                </a:lnSpc>
              </a:pPr>
            </a:p>
          </p:txBody>
        </p:sp>
      </p:grpSp>
      <p:sp>
        <p:nvSpPr>
          <p:cNvPr name="Freeform 14" id="14"/>
          <p:cNvSpPr/>
          <p:nvPr/>
        </p:nvSpPr>
        <p:spPr>
          <a:xfrm flipH="false" flipV="false" rot="0">
            <a:off x="5059338" y="3477682"/>
            <a:ext cx="7207373" cy="1441475"/>
          </a:xfrm>
          <a:custGeom>
            <a:avLst/>
            <a:gdLst/>
            <a:ahLst/>
            <a:cxnLst/>
            <a:rect r="r" b="b" t="t" l="l"/>
            <a:pathLst>
              <a:path h="1441475" w="7207373">
                <a:moveTo>
                  <a:pt x="0" y="0"/>
                </a:moveTo>
                <a:lnTo>
                  <a:pt x="7207373" y="0"/>
                </a:lnTo>
                <a:lnTo>
                  <a:pt x="7207373" y="1441475"/>
                </a:lnTo>
                <a:lnTo>
                  <a:pt x="0" y="14414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6075625" y="3936668"/>
            <a:ext cx="5795026" cy="390525"/>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CERTIFICAÇÃO</a:t>
            </a:r>
          </a:p>
        </p:txBody>
      </p:sp>
      <p:grpSp>
        <p:nvGrpSpPr>
          <p:cNvPr name="Group 16" id="16"/>
          <p:cNvGrpSpPr/>
          <p:nvPr/>
        </p:nvGrpSpPr>
        <p:grpSpPr>
          <a:xfrm rot="0">
            <a:off x="11180600" y="3477682"/>
            <a:ext cx="7268245" cy="5157148"/>
            <a:chOff x="0" y="0"/>
            <a:chExt cx="9690994" cy="6876198"/>
          </a:xfrm>
        </p:grpSpPr>
        <p:grpSp>
          <p:nvGrpSpPr>
            <p:cNvPr name="Group 17" id="17"/>
            <p:cNvGrpSpPr/>
            <p:nvPr/>
          </p:nvGrpSpPr>
          <p:grpSpPr>
            <a:xfrm rot="0">
              <a:off x="1544037" y="816323"/>
              <a:ext cx="7136006" cy="5456026"/>
              <a:chOff x="0" y="0"/>
              <a:chExt cx="1170444" cy="894894"/>
            </a:xfrm>
          </p:grpSpPr>
          <p:sp>
            <p:nvSpPr>
              <p:cNvPr name="Freeform 18" id="18"/>
              <p:cNvSpPr/>
              <p:nvPr/>
            </p:nvSpPr>
            <p:spPr>
              <a:xfrm flipH="false" flipV="false" rot="0">
                <a:off x="0" y="0"/>
                <a:ext cx="1170444" cy="894895"/>
              </a:xfrm>
              <a:custGeom>
                <a:avLst/>
                <a:gdLst/>
                <a:ahLst/>
                <a:cxnLst/>
                <a:rect r="r" b="b" t="t" l="l"/>
                <a:pathLst>
                  <a:path h="894895" w="1170444">
                    <a:moveTo>
                      <a:pt x="90001" y="0"/>
                    </a:moveTo>
                    <a:lnTo>
                      <a:pt x="1080443" y="0"/>
                    </a:lnTo>
                    <a:cubicBezTo>
                      <a:pt x="1130149" y="0"/>
                      <a:pt x="1170444" y="40295"/>
                      <a:pt x="1170444" y="90001"/>
                    </a:cubicBezTo>
                    <a:lnTo>
                      <a:pt x="1170444" y="804893"/>
                    </a:lnTo>
                    <a:cubicBezTo>
                      <a:pt x="1170444" y="854600"/>
                      <a:pt x="1130149" y="894895"/>
                      <a:pt x="1080443" y="894895"/>
                    </a:cubicBezTo>
                    <a:lnTo>
                      <a:pt x="90001" y="894895"/>
                    </a:lnTo>
                    <a:cubicBezTo>
                      <a:pt x="40295" y="894895"/>
                      <a:pt x="0" y="854600"/>
                      <a:pt x="0" y="804893"/>
                    </a:cubicBezTo>
                    <a:lnTo>
                      <a:pt x="0" y="90001"/>
                    </a:lnTo>
                    <a:cubicBezTo>
                      <a:pt x="0" y="40295"/>
                      <a:pt x="40295" y="0"/>
                      <a:pt x="90001" y="0"/>
                    </a:cubicBezTo>
                    <a:close/>
                  </a:path>
                </a:pathLst>
              </a:custGeom>
              <a:solidFill>
                <a:srgbClr val="0B1E60"/>
              </a:solidFill>
            </p:spPr>
          </p:sp>
          <p:sp>
            <p:nvSpPr>
              <p:cNvPr name="TextBox 19" id="19"/>
              <p:cNvSpPr txBox="true"/>
              <p:nvPr/>
            </p:nvSpPr>
            <p:spPr>
              <a:xfrm>
                <a:off x="0" y="-19050"/>
                <a:ext cx="1170444" cy="913944"/>
              </a:xfrm>
              <a:prstGeom prst="rect">
                <a:avLst/>
              </a:prstGeom>
            </p:spPr>
            <p:txBody>
              <a:bodyPr anchor="ctr" rtlCol="false" tIns="50148" lIns="50148" bIns="50148" rIns="50148"/>
              <a:lstStyle/>
              <a:p>
                <a:pPr algn="ctr">
                  <a:lnSpc>
                    <a:spcPts val="3122"/>
                  </a:lnSpc>
                </a:pPr>
              </a:p>
            </p:txBody>
          </p:sp>
        </p:grpSp>
        <p:sp>
          <p:nvSpPr>
            <p:cNvPr name="Freeform 20" id="20"/>
            <p:cNvSpPr/>
            <p:nvPr/>
          </p:nvSpPr>
          <p:spPr>
            <a:xfrm flipH="false" flipV="false" rot="0">
              <a:off x="0" y="0"/>
              <a:ext cx="9690994" cy="1938199"/>
            </a:xfrm>
            <a:custGeom>
              <a:avLst/>
              <a:gdLst/>
              <a:ahLst/>
              <a:cxnLst/>
              <a:rect r="r" b="b" t="t" l="l"/>
              <a:pathLst>
                <a:path h="1938199" w="9690994">
                  <a:moveTo>
                    <a:pt x="0" y="0"/>
                  </a:moveTo>
                  <a:lnTo>
                    <a:pt x="9690994" y="0"/>
                  </a:lnTo>
                  <a:lnTo>
                    <a:pt x="9690994" y="1938199"/>
                  </a:lnTo>
                  <a:lnTo>
                    <a:pt x="0" y="19381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2078312" y="2399448"/>
              <a:ext cx="5928000" cy="4476750"/>
            </a:xfrm>
            <a:prstGeom prst="rect">
              <a:avLst/>
            </a:prstGeom>
          </p:spPr>
          <p:txBody>
            <a:bodyPr anchor="t" rtlCol="false" tIns="0" lIns="0" bIns="0" rIns="0">
              <a:spAutoFit/>
            </a:bodyPr>
            <a:lstStyle/>
            <a:p>
              <a:pPr algn="just">
                <a:lnSpc>
                  <a:spcPts val="2999"/>
                </a:lnSpc>
                <a:spcBef>
                  <a:spcPct val="0"/>
                </a:spcBef>
              </a:pPr>
              <a:r>
                <a:rPr lang="en-US" sz="2499" spc="22">
                  <a:solidFill>
                    <a:srgbClr val="FFFFFF"/>
                  </a:solidFill>
                  <a:latin typeface="Poppins"/>
                  <a:ea typeface="Poppins"/>
                  <a:cs typeface="Poppins"/>
                  <a:sym typeface="Poppins"/>
                </a:rPr>
                <a:t>P</a:t>
              </a:r>
              <a:r>
                <a:rPr lang="en-US" sz="2499" spc="22">
                  <a:solidFill>
                    <a:srgbClr val="FFFFFF"/>
                  </a:solidFill>
                  <a:latin typeface="Poppins"/>
                  <a:ea typeface="Poppins"/>
                  <a:cs typeface="Poppins"/>
                  <a:sym typeface="Poppins"/>
                </a:rPr>
                <a:t>adronizar processos; </a:t>
              </a:r>
            </a:p>
            <a:p>
              <a:pPr algn="just">
                <a:lnSpc>
                  <a:spcPts val="2999"/>
                </a:lnSpc>
                <a:spcBef>
                  <a:spcPct val="0"/>
                </a:spcBef>
              </a:pPr>
              <a:r>
                <a:rPr lang="en-US" sz="2499" spc="22">
                  <a:solidFill>
                    <a:srgbClr val="FFFFFF"/>
                  </a:solidFill>
                  <a:latin typeface="Poppins"/>
                  <a:ea typeface="Poppins"/>
                  <a:cs typeface="Poppins"/>
                  <a:sym typeface="Poppins"/>
                </a:rPr>
                <a:t>Aumentar a satisfação dos clientes; </a:t>
              </a:r>
            </a:p>
            <a:p>
              <a:pPr algn="just">
                <a:lnSpc>
                  <a:spcPts val="2999"/>
                </a:lnSpc>
                <a:spcBef>
                  <a:spcPct val="0"/>
                </a:spcBef>
              </a:pPr>
              <a:r>
                <a:rPr lang="en-US" sz="2499" spc="22">
                  <a:solidFill>
                    <a:srgbClr val="FFFFFF"/>
                  </a:solidFill>
                  <a:latin typeface="Poppins"/>
                  <a:ea typeface="Poppins"/>
                  <a:cs typeface="Poppins"/>
                  <a:sym typeface="Poppins"/>
                </a:rPr>
                <a:t>Melhorar continuamente;</a:t>
              </a:r>
            </a:p>
            <a:p>
              <a:pPr algn="just">
                <a:lnSpc>
                  <a:spcPts val="2999"/>
                </a:lnSpc>
                <a:spcBef>
                  <a:spcPct val="0"/>
                </a:spcBef>
              </a:pPr>
              <a:r>
                <a:rPr lang="en-US" sz="2499" spc="22">
                  <a:solidFill>
                    <a:srgbClr val="FFFFFF"/>
                  </a:solidFill>
                  <a:latin typeface="Poppins"/>
                  <a:ea typeface="Poppins"/>
                  <a:cs typeface="Poppins"/>
                  <a:sym typeface="Poppins"/>
                </a:rPr>
                <a:t>Fortalecer a imagem da empresa.</a:t>
              </a:r>
            </a:p>
            <a:p>
              <a:pPr algn="just">
                <a:lnSpc>
                  <a:spcPts val="2999"/>
                </a:lnSpc>
                <a:spcBef>
                  <a:spcPct val="0"/>
                </a:spcBef>
              </a:pPr>
            </a:p>
            <a:p>
              <a:pPr algn="just">
                <a:lnSpc>
                  <a:spcPts val="2999"/>
                </a:lnSpc>
                <a:spcBef>
                  <a:spcPct val="0"/>
                </a:spcBef>
              </a:pPr>
            </a:p>
            <a:p>
              <a:pPr algn="just">
                <a:lnSpc>
                  <a:spcPts val="2999"/>
                </a:lnSpc>
                <a:spcBef>
                  <a:spcPct val="0"/>
                </a:spcBef>
              </a:pPr>
            </a:p>
          </p:txBody>
        </p:sp>
        <p:sp>
          <p:nvSpPr>
            <p:cNvPr name="TextBox 22" id="22"/>
            <p:cNvSpPr txBox="true"/>
            <p:nvPr/>
          </p:nvSpPr>
          <p:spPr>
            <a:xfrm rot="0">
              <a:off x="2078312" y="399437"/>
              <a:ext cx="6251742" cy="514350"/>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 PRINCIPAIS OBJETIVOS</a:t>
              </a:r>
            </a:p>
          </p:txBody>
        </p:sp>
      </p:grpSp>
      <p:sp>
        <p:nvSpPr>
          <p:cNvPr name="Freeform 23" id="23"/>
          <p:cNvSpPr/>
          <p:nvPr/>
        </p:nvSpPr>
        <p:spPr>
          <a:xfrm flipH="false" flipV="false" rot="0">
            <a:off x="16681486" y="8305632"/>
            <a:ext cx="1606514" cy="1981368"/>
          </a:xfrm>
          <a:custGeom>
            <a:avLst/>
            <a:gdLst/>
            <a:ahLst/>
            <a:cxnLst/>
            <a:rect r="r" b="b" t="t" l="l"/>
            <a:pathLst>
              <a:path h="1981368" w="1606514">
                <a:moveTo>
                  <a:pt x="0" y="0"/>
                </a:moveTo>
                <a:lnTo>
                  <a:pt x="1606514" y="0"/>
                </a:lnTo>
                <a:lnTo>
                  <a:pt x="1606514" y="1981368"/>
                </a:lnTo>
                <a:lnTo>
                  <a:pt x="0" y="1981368"/>
                </a:lnTo>
                <a:lnTo>
                  <a:pt x="0" y="0"/>
                </a:lnTo>
                <a:close/>
              </a:path>
            </a:pathLst>
          </a:custGeom>
          <a:blipFill>
            <a:blip r:embed="rId7"/>
            <a:stretch>
              <a:fillRect l="0" t="0" r="0" b="0"/>
            </a:stretch>
          </a:blipFill>
        </p:spPr>
      </p:sp>
      <p:sp>
        <p:nvSpPr>
          <p:cNvPr name="TextBox 24" id="24"/>
          <p:cNvSpPr txBox="true"/>
          <p:nvPr/>
        </p:nvSpPr>
        <p:spPr>
          <a:xfrm rot="0">
            <a:off x="6765676" y="5074512"/>
            <a:ext cx="4414924" cy="2990850"/>
          </a:xfrm>
          <a:prstGeom prst="rect">
            <a:avLst/>
          </a:prstGeom>
        </p:spPr>
        <p:txBody>
          <a:bodyPr anchor="t" rtlCol="false" tIns="0" lIns="0" bIns="0" rIns="0">
            <a:spAutoFit/>
          </a:bodyPr>
          <a:lstStyle/>
          <a:p>
            <a:pPr algn="just">
              <a:lnSpc>
                <a:spcPts val="2999"/>
              </a:lnSpc>
              <a:spcBef>
                <a:spcPct val="0"/>
              </a:spcBef>
            </a:pPr>
            <a:r>
              <a:rPr lang="en-US" sz="2499" spc="23">
                <a:solidFill>
                  <a:srgbClr val="FFFFFF"/>
                </a:solidFill>
                <a:latin typeface="Poppins"/>
                <a:ea typeface="Poppins"/>
                <a:cs typeface="Poppins"/>
                <a:sym typeface="Poppins"/>
              </a:rPr>
              <a:t>Atualm</a:t>
            </a:r>
            <a:r>
              <a:rPr lang="en-US" sz="2499" spc="23">
                <a:solidFill>
                  <a:srgbClr val="FFFFFF"/>
                </a:solidFill>
                <a:latin typeface="Poppins"/>
                <a:ea typeface="Poppins"/>
                <a:cs typeface="Poppins"/>
                <a:sym typeface="Poppins"/>
              </a:rPr>
              <a:t>ente, somos certificados pela Bureau Veritas, multinacional francesa que tem nos apoiado na padronização de nossos processos e na consolidação como referência em qualidade.</a:t>
            </a:r>
          </a:p>
        </p:txBody>
      </p:sp>
      <p:sp>
        <p:nvSpPr>
          <p:cNvPr name="TextBox 25" id="25"/>
          <p:cNvSpPr txBox="true"/>
          <p:nvPr/>
        </p:nvSpPr>
        <p:spPr>
          <a:xfrm rot="0">
            <a:off x="268265" y="867382"/>
            <a:ext cx="9240002" cy="523875"/>
          </a:xfrm>
          <a:prstGeom prst="rect">
            <a:avLst/>
          </a:prstGeom>
        </p:spPr>
        <p:txBody>
          <a:bodyPr anchor="t" rtlCol="false" tIns="0" lIns="0" bIns="0" rIns="0">
            <a:spAutoFit/>
          </a:bodyPr>
          <a:lstStyle/>
          <a:p>
            <a:pPr algn="l">
              <a:lnSpc>
                <a:spcPts val="3960"/>
              </a:lnSpc>
            </a:pPr>
            <a:r>
              <a:rPr lang="en-US" b="true" sz="3300" spc="30">
                <a:solidFill>
                  <a:srgbClr val="FFFFFF"/>
                </a:solidFill>
                <a:latin typeface="Poppins Bold"/>
                <a:ea typeface="Poppins Bold"/>
                <a:cs typeface="Poppins Bold"/>
                <a:sym typeface="Poppins Bold"/>
              </a:rPr>
              <a:t>NORMA ISO 9001:2015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Freeform 4" id="4"/>
          <p:cNvSpPr/>
          <p:nvPr/>
        </p:nvSpPr>
        <p:spPr>
          <a:xfrm flipH="false" flipV="false" rot="1892784">
            <a:off x="5978081" y="1441769"/>
            <a:ext cx="4127917" cy="2925661"/>
          </a:xfrm>
          <a:custGeom>
            <a:avLst/>
            <a:gdLst/>
            <a:ahLst/>
            <a:cxnLst/>
            <a:rect r="r" b="b" t="t" l="l"/>
            <a:pathLst>
              <a:path h="2925661" w="4127917">
                <a:moveTo>
                  <a:pt x="0" y="0"/>
                </a:moveTo>
                <a:lnTo>
                  <a:pt x="4127917" y="0"/>
                </a:lnTo>
                <a:lnTo>
                  <a:pt x="4127917" y="2925661"/>
                </a:lnTo>
                <a:lnTo>
                  <a:pt x="0" y="2925661"/>
                </a:lnTo>
                <a:lnTo>
                  <a:pt x="0" y="0"/>
                </a:lnTo>
                <a:close/>
              </a:path>
            </a:pathLst>
          </a:custGeom>
          <a:blipFill>
            <a:blip r:embed="rId5"/>
            <a:stretch>
              <a:fillRect l="0" t="0" r="0" b="0"/>
            </a:stretch>
          </a:blipFill>
        </p:spPr>
      </p:sp>
      <p:sp>
        <p:nvSpPr>
          <p:cNvPr name="TextBox 5" id="5"/>
          <p:cNvSpPr txBox="true"/>
          <p:nvPr/>
        </p:nvSpPr>
        <p:spPr>
          <a:xfrm rot="0">
            <a:off x="-1051337" y="763254"/>
            <a:ext cx="9689438" cy="514350"/>
          </a:xfrm>
          <a:prstGeom prst="rect">
            <a:avLst/>
          </a:prstGeom>
        </p:spPr>
        <p:txBody>
          <a:bodyPr anchor="t" rtlCol="false" tIns="0" lIns="0" bIns="0" rIns="0">
            <a:spAutoFit/>
          </a:bodyPr>
          <a:lstStyle/>
          <a:p>
            <a:pPr algn="ctr">
              <a:lnSpc>
                <a:spcPts val="3840"/>
              </a:lnSpc>
            </a:pPr>
            <a:r>
              <a:rPr lang="en-US" b="true" sz="3200" spc="29">
                <a:solidFill>
                  <a:srgbClr val="FFFFFF"/>
                </a:solidFill>
                <a:latin typeface="Poppins Bold"/>
                <a:ea typeface="Poppins Bold"/>
                <a:cs typeface="Poppins Bold"/>
                <a:sym typeface="Poppins Bold"/>
              </a:rPr>
              <a:t>POLÍTICA DA QUALIDADE RISOTERM</a:t>
            </a:r>
          </a:p>
        </p:txBody>
      </p:sp>
      <p:sp>
        <p:nvSpPr>
          <p:cNvPr name="TextBox 6" id="6"/>
          <p:cNvSpPr txBox="true"/>
          <p:nvPr/>
        </p:nvSpPr>
        <p:spPr>
          <a:xfrm rot="0">
            <a:off x="5704190" y="2698085"/>
            <a:ext cx="4481431" cy="393978"/>
          </a:xfrm>
          <a:prstGeom prst="rect">
            <a:avLst/>
          </a:prstGeom>
        </p:spPr>
        <p:txBody>
          <a:bodyPr anchor="t" rtlCol="false" tIns="0" lIns="0" bIns="0" rIns="0">
            <a:spAutoFit/>
          </a:bodyPr>
          <a:lstStyle/>
          <a:p>
            <a:pPr algn="ctr">
              <a:lnSpc>
                <a:spcPts val="2997"/>
              </a:lnSpc>
              <a:spcBef>
                <a:spcPct val="0"/>
              </a:spcBef>
            </a:pPr>
            <a:r>
              <a:rPr lang="en-US" b="true" sz="2498" spc="23">
                <a:solidFill>
                  <a:srgbClr val="0B1E60"/>
                </a:solidFill>
                <a:latin typeface="Poppins Bold"/>
                <a:ea typeface="Poppins Bold"/>
                <a:cs typeface="Poppins Bold"/>
                <a:sym typeface="Poppins Bold"/>
              </a:rPr>
              <a:t>POLITICA DA QUALIDADE</a:t>
            </a:r>
          </a:p>
        </p:txBody>
      </p:sp>
      <p:sp>
        <p:nvSpPr>
          <p:cNvPr name="TextBox 7" id="7"/>
          <p:cNvSpPr txBox="true"/>
          <p:nvPr/>
        </p:nvSpPr>
        <p:spPr>
          <a:xfrm rot="0">
            <a:off x="1293792" y="4075542"/>
            <a:ext cx="14688618" cy="4194430"/>
          </a:xfrm>
          <a:prstGeom prst="rect">
            <a:avLst/>
          </a:prstGeom>
        </p:spPr>
        <p:txBody>
          <a:bodyPr anchor="t" rtlCol="false" tIns="0" lIns="0" bIns="0" rIns="0">
            <a:spAutoFit/>
          </a:bodyPr>
          <a:lstStyle/>
          <a:p>
            <a:pPr algn="just" marL="550268" indent="-275134" lvl="1">
              <a:lnSpc>
                <a:spcPts val="3058"/>
              </a:lnSpc>
              <a:buFont typeface="Arial"/>
              <a:buChar char="•"/>
            </a:pPr>
            <a:r>
              <a:rPr lang="en-US" sz="2548" spc="22">
                <a:solidFill>
                  <a:srgbClr val="0B1E60"/>
                </a:solidFill>
                <a:latin typeface="Poppins"/>
                <a:ea typeface="Poppins"/>
                <a:cs typeface="Poppins"/>
                <a:sym typeface="Poppins"/>
              </a:rPr>
              <a:t>Prezar pela qualidade dos nossos serviços de acordo com a especificação do cliente e de normas técnicas;</a:t>
            </a:r>
          </a:p>
          <a:p>
            <a:pPr algn="just">
              <a:lnSpc>
                <a:spcPts val="3058"/>
              </a:lnSpc>
            </a:pPr>
          </a:p>
          <a:p>
            <a:pPr algn="just" marL="550268" indent="-275134" lvl="1">
              <a:lnSpc>
                <a:spcPts val="3058"/>
              </a:lnSpc>
              <a:buFont typeface="Arial"/>
              <a:buChar char="•"/>
            </a:pPr>
            <a:r>
              <a:rPr lang="en-US" sz="2548" spc="22">
                <a:solidFill>
                  <a:srgbClr val="0B1E60"/>
                </a:solidFill>
                <a:latin typeface="Poppins"/>
                <a:ea typeface="Poppins"/>
                <a:cs typeface="Poppins"/>
                <a:sym typeface="Poppins"/>
              </a:rPr>
              <a:t>Promover a qualificação dos nossos colaboradores estimulando a criatividade a inovação e a utilização de tecnologias avançadas;</a:t>
            </a:r>
          </a:p>
          <a:p>
            <a:pPr algn="just">
              <a:lnSpc>
                <a:spcPts val="3058"/>
              </a:lnSpc>
            </a:pPr>
          </a:p>
          <a:p>
            <a:pPr algn="just" marL="550268" indent="-275134" lvl="1">
              <a:lnSpc>
                <a:spcPts val="3058"/>
              </a:lnSpc>
              <a:buFont typeface="Arial"/>
              <a:buChar char="•"/>
            </a:pPr>
            <a:r>
              <a:rPr lang="en-US" sz="2548" spc="22">
                <a:solidFill>
                  <a:srgbClr val="0B1E60"/>
                </a:solidFill>
                <a:latin typeface="Poppins"/>
                <a:ea typeface="Poppins"/>
                <a:cs typeface="Poppins"/>
                <a:sym typeface="Poppins"/>
              </a:rPr>
              <a:t>Promover a melhoria continua dos nossos processos superando as expectativas dos nossos clientes; </a:t>
            </a:r>
          </a:p>
          <a:p>
            <a:pPr algn="just">
              <a:lnSpc>
                <a:spcPts val="3058"/>
              </a:lnSpc>
            </a:pPr>
          </a:p>
          <a:p>
            <a:pPr algn="just" marL="550268" indent="-275134" lvl="1">
              <a:lnSpc>
                <a:spcPts val="3058"/>
              </a:lnSpc>
              <a:spcBef>
                <a:spcPct val="0"/>
              </a:spcBef>
              <a:buFont typeface="Arial"/>
              <a:buChar char="•"/>
            </a:pPr>
            <a:r>
              <a:rPr lang="en-US" sz="2548" spc="23">
                <a:solidFill>
                  <a:srgbClr val="0B1E60"/>
                </a:solidFill>
                <a:latin typeface="Poppins"/>
                <a:ea typeface="Poppins"/>
                <a:cs typeface="Poppins"/>
                <a:sym typeface="Poppins"/>
              </a:rPr>
              <a:t>Obter resultados produtivos e financeiros satisfatorios, de acordo com padrões éticos de conduta social.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grpSp>
        <p:nvGrpSpPr>
          <p:cNvPr name="Group 4" id="4"/>
          <p:cNvGrpSpPr/>
          <p:nvPr/>
        </p:nvGrpSpPr>
        <p:grpSpPr>
          <a:xfrm rot="0">
            <a:off x="204452" y="3491403"/>
            <a:ext cx="4977733" cy="2328584"/>
            <a:chOff x="0" y="0"/>
            <a:chExt cx="1311008" cy="613290"/>
          </a:xfrm>
        </p:grpSpPr>
        <p:sp>
          <p:nvSpPr>
            <p:cNvPr name="Freeform 5" id="5"/>
            <p:cNvSpPr/>
            <p:nvPr/>
          </p:nvSpPr>
          <p:spPr>
            <a:xfrm flipH="false" flipV="false" rot="0">
              <a:off x="0" y="0"/>
              <a:ext cx="1311008" cy="613290"/>
            </a:xfrm>
            <a:custGeom>
              <a:avLst/>
              <a:gdLst/>
              <a:ahLst/>
              <a:cxnLst/>
              <a:rect r="r" b="b" t="t" l="l"/>
              <a:pathLst>
                <a:path h="613290" w="1311008">
                  <a:moveTo>
                    <a:pt x="79321" y="0"/>
                  </a:moveTo>
                  <a:lnTo>
                    <a:pt x="1231687" y="0"/>
                  </a:lnTo>
                  <a:cubicBezTo>
                    <a:pt x="1252724" y="0"/>
                    <a:pt x="1272900" y="8357"/>
                    <a:pt x="1287775" y="23233"/>
                  </a:cubicBezTo>
                  <a:cubicBezTo>
                    <a:pt x="1302651" y="38108"/>
                    <a:pt x="1311008" y="58284"/>
                    <a:pt x="1311008" y="79321"/>
                  </a:cubicBezTo>
                  <a:lnTo>
                    <a:pt x="1311008" y="533969"/>
                  </a:lnTo>
                  <a:cubicBezTo>
                    <a:pt x="1311008" y="577776"/>
                    <a:pt x="1275495" y="613290"/>
                    <a:pt x="1231687" y="613290"/>
                  </a:cubicBezTo>
                  <a:lnTo>
                    <a:pt x="79321" y="613290"/>
                  </a:lnTo>
                  <a:cubicBezTo>
                    <a:pt x="58284" y="613290"/>
                    <a:pt x="38108" y="604933"/>
                    <a:pt x="23233" y="590057"/>
                  </a:cubicBezTo>
                  <a:cubicBezTo>
                    <a:pt x="8357" y="575181"/>
                    <a:pt x="0" y="555006"/>
                    <a:pt x="0" y="533969"/>
                  </a:cubicBezTo>
                  <a:lnTo>
                    <a:pt x="0" y="79321"/>
                  </a:lnTo>
                  <a:cubicBezTo>
                    <a:pt x="0" y="58284"/>
                    <a:pt x="8357" y="38108"/>
                    <a:pt x="23233" y="23233"/>
                  </a:cubicBezTo>
                  <a:cubicBezTo>
                    <a:pt x="38108" y="8357"/>
                    <a:pt x="58284" y="0"/>
                    <a:pt x="79321" y="0"/>
                  </a:cubicBezTo>
                  <a:close/>
                </a:path>
              </a:pathLst>
            </a:custGeom>
            <a:solidFill>
              <a:srgbClr val="B4B4B4"/>
            </a:solidFill>
          </p:spPr>
        </p:sp>
        <p:sp>
          <p:nvSpPr>
            <p:cNvPr name="TextBox 6" id="6"/>
            <p:cNvSpPr txBox="true"/>
            <p:nvPr/>
          </p:nvSpPr>
          <p:spPr>
            <a:xfrm>
              <a:off x="0" y="-19050"/>
              <a:ext cx="1311008" cy="632340"/>
            </a:xfrm>
            <a:prstGeom prst="rect">
              <a:avLst/>
            </a:prstGeom>
          </p:spPr>
          <p:txBody>
            <a:bodyPr anchor="ctr" rtlCol="false" tIns="50800" lIns="50800" bIns="50800" rIns="50800"/>
            <a:lstStyle/>
            <a:p>
              <a:pPr algn="ctr">
                <a:lnSpc>
                  <a:spcPts val="3122"/>
                </a:lnSpc>
              </a:pPr>
            </a:p>
          </p:txBody>
        </p:sp>
      </p:grpSp>
      <p:sp>
        <p:nvSpPr>
          <p:cNvPr name="TextBox 7" id="7"/>
          <p:cNvSpPr txBox="true"/>
          <p:nvPr/>
        </p:nvSpPr>
        <p:spPr>
          <a:xfrm rot="0">
            <a:off x="-1175787" y="1000125"/>
            <a:ext cx="13915673" cy="514350"/>
          </a:xfrm>
          <a:prstGeom prst="rect">
            <a:avLst/>
          </a:prstGeom>
        </p:spPr>
        <p:txBody>
          <a:bodyPr anchor="t" rtlCol="false" tIns="0" lIns="0" bIns="0" rIns="0">
            <a:spAutoFit/>
          </a:bodyPr>
          <a:lstStyle/>
          <a:p>
            <a:pPr algn="ctr">
              <a:lnSpc>
                <a:spcPts val="3840"/>
              </a:lnSpc>
            </a:pPr>
            <a:r>
              <a:rPr lang="en-US" b="true" sz="3200" spc="29">
                <a:solidFill>
                  <a:srgbClr val="FFFFFF"/>
                </a:solidFill>
                <a:latin typeface="Poppins Bold"/>
                <a:ea typeface="Poppins Bold"/>
                <a:cs typeface="Poppins Bold"/>
                <a:sym typeface="Poppins Bold"/>
              </a:rPr>
              <a:t>DOCUMENTOS DO SISTEMA DE GESTÃO DA QUALIDADE</a:t>
            </a:r>
          </a:p>
        </p:txBody>
      </p:sp>
      <p:sp>
        <p:nvSpPr>
          <p:cNvPr name="TextBox 8" id="8"/>
          <p:cNvSpPr txBox="true"/>
          <p:nvPr/>
        </p:nvSpPr>
        <p:spPr>
          <a:xfrm rot="0">
            <a:off x="759824" y="8955305"/>
            <a:ext cx="16499476" cy="686723"/>
          </a:xfrm>
          <a:prstGeom prst="rect">
            <a:avLst/>
          </a:prstGeom>
        </p:spPr>
        <p:txBody>
          <a:bodyPr anchor="t" rtlCol="false" tIns="0" lIns="0" bIns="0" rIns="0">
            <a:spAutoFit/>
          </a:bodyPr>
          <a:lstStyle/>
          <a:p>
            <a:pPr algn="ctr">
              <a:lnSpc>
                <a:spcPts val="2669"/>
              </a:lnSpc>
              <a:spcBef>
                <a:spcPct val="0"/>
              </a:spcBef>
            </a:pPr>
            <a:r>
              <a:rPr lang="en-US" b="true" sz="2224" spc="20">
                <a:solidFill>
                  <a:srgbClr val="0B1E60"/>
                </a:solidFill>
                <a:latin typeface="Poppins Bold"/>
                <a:ea typeface="Poppins Bold"/>
                <a:cs typeface="Poppins Bold"/>
                <a:sym typeface="Poppins Bold"/>
              </a:rPr>
              <a:t>T</a:t>
            </a:r>
            <a:r>
              <a:rPr lang="en-US" b="true" sz="2224" spc="20">
                <a:solidFill>
                  <a:srgbClr val="0B1E60"/>
                </a:solidFill>
                <a:latin typeface="Poppins Bold"/>
                <a:ea typeface="Poppins Bold"/>
                <a:cs typeface="Poppins Bold"/>
                <a:sym typeface="Poppins Bold"/>
              </a:rPr>
              <a:t>oda a estrutura documental ou física, criada com objetivo de fazer</a:t>
            </a:r>
          </a:p>
          <a:p>
            <a:pPr algn="ctr">
              <a:lnSpc>
                <a:spcPts val="2669"/>
              </a:lnSpc>
              <a:spcBef>
                <a:spcPct val="0"/>
              </a:spcBef>
            </a:pPr>
            <a:r>
              <a:rPr lang="en-US" b="true" sz="2224" spc="20">
                <a:solidFill>
                  <a:srgbClr val="0B1E60"/>
                </a:solidFill>
                <a:latin typeface="Poppins Bold"/>
                <a:ea typeface="Poppins Bold"/>
                <a:cs typeface="Poppins Bold"/>
                <a:sym typeface="Poppins Bold"/>
              </a:rPr>
              <a:t>cumprir a Política de Qualidade da organização garantindo a qualidade do serviço.</a:t>
            </a:r>
          </a:p>
        </p:txBody>
      </p:sp>
      <p:sp>
        <p:nvSpPr>
          <p:cNvPr name="TextBox 9" id="9"/>
          <p:cNvSpPr txBox="true"/>
          <p:nvPr/>
        </p:nvSpPr>
        <p:spPr>
          <a:xfrm rot="0">
            <a:off x="446566" y="3522465"/>
            <a:ext cx="4260500" cy="390525"/>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Políticas</a:t>
            </a:r>
          </a:p>
        </p:txBody>
      </p:sp>
      <p:sp>
        <p:nvSpPr>
          <p:cNvPr name="TextBox 10" id="10"/>
          <p:cNvSpPr txBox="true"/>
          <p:nvPr/>
        </p:nvSpPr>
        <p:spPr>
          <a:xfrm rot="0">
            <a:off x="424458" y="3979665"/>
            <a:ext cx="4537722" cy="1619250"/>
          </a:xfrm>
          <a:prstGeom prst="rect">
            <a:avLst/>
          </a:prstGeom>
        </p:spPr>
        <p:txBody>
          <a:bodyPr anchor="t" rtlCol="false" tIns="0" lIns="0" bIns="0" rIns="0">
            <a:spAutoFit/>
          </a:bodyPr>
          <a:lstStyle/>
          <a:p>
            <a:pPr algn="just">
              <a:lnSpc>
                <a:spcPts val="2160"/>
              </a:lnSpc>
              <a:spcBef>
                <a:spcPct val="0"/>
              </a:spcBef>
            </a:pPr>
            <a:r>
              <a:rPr lang="en-US" sz="1800" spc="16">
                <a:solidFill>
                  <a:srgbClr val="0B1E60"/>
                </a:solidFill>
                <a:latin typeface="Poppins"/>
                <a:ea typeface="Poppins"/>
                <a:cs typeface="Poppins"/>
                <a:sym typeface="Poppins"/>
              </a:rPr>
              <a:t>C</a:t>
            </a:r>
            <a:r>
              <a:rPr lang="en-US" sz="1800" spc="16">
                <a:solidFill>
                  <a:srgbClr val="0B1E60"/>
                </a:solidFill>
                <a:latin typeface="Poppins"/>
                <a:ea typeface="Poppins"/>
                <a:cs typeface="Poppins"/>
                <a:sym typeface="Poppins"/>
              </a:rPr>
              <a:t>onjunto de diretrizes, regras e procedimentos estabelecidos para orientar o comportamento dos funcionários, gerenciar operações e garantir a conformidade com leis e regulamentos</a:t>
            </a:r>
          </a:p>
        </p:txBody>
      </p:sp>
      <p:grpSp>
        <p:nvGrpSpPr>
          <p:cNvPr name="Group 11" id="11"/>
          <p:cNvGrpSpPr/>
          <p:nvPr/>
        </p:nvGrpSpPr>
        <p:grpSpPr>
          <a:xfrm rot="0">
            <a:off x="261436" y="6118579"/>
            <a:ext cx="4977733" cy="2274751"/>
            <a:chOff x="0" y="0"/>
            <a:chExt cx="1311008" cy="599111"/>
          </a:xfrm>
        </p:grpSpPr>
        <p:sp>
          <p:nvSpPr>
            <p:cNvPr name="Freeform 12" id="12"/>
            <p:cNvSpPr/>
            <p:nvPr/>
          </p:nvSpPr>
          <p:spPr>
            <a:xfrm flipH="false" flipV="false" rot="0">
              <a:off x="0" y="0"/>
              <a:ext cx="1311008" cy="599111"/>
            </a:xfrm>
            <a:custGeom>
              <a:avLst/>
              <a:gdLst/>
              <a:ahLst/>
              <a:cxnLst/>
              <a:rect r="r" b="b" t="t" l="l"/>
              <a:pathLst>
                <a:path h="599111" w="1311008">
                  <a:moveTo>
                    <a:pt x="79321" y="0"/>
                  </a:moveTo>
                  <a:lnTo>
                    <a:pt x="1231687" y="0"/>
                  </a:lnTo>
                  <a:cubicBezTo>
                    <a:pt x="1252724" y="0"/>
                    <a:pt x="1272900" y="8357"/>
                    <a:pt x="1287775" y="23233"/>
                  </a:cubicBezTo>
                  <a:cubicBezTo>
                    <a:pt x="1302651" y="38108"/>
                    <a:pt x="1311008" y="58284"/>
                    <a:pt x="1311008" y="79321"/>
                  </a:cubicBezTo>
                  <a:lnTo>
                    <a:pt x="1311008" y="519791"/>
                  </a:lnTo>
                  <a:cubicBezTo>
                    <a:pt x="1311008" y="563598"/>
                    <a:pt x="1275495" y="599111"/>
                    <a:pt x="1231687" y="599111"/>
                  </a:cubicBezTo>
                  <a:lnTo>
                    <a:pt x="79321" y="599111"/>
                  </a:lnTo>
                  <a:cubicBezTo>
                    <a:pt x="58284" y="599111"/>
                    <a:pt x="38108" y="590754"/>
                    <a:pt x="23233" y="575879"/>
                  </a:cubicBezTo>
                  <a:cubicBezTo>
                    <a:pt x="8357" y="561003"/>
                    <a:pt x="0" y="540828"/>
                    <a:pt x="0" y="519791"/>
                  </a:cubicBezTo>
                  <a:lnTo>
                    <a:pt x="0" y="79321"/>
                  </a:lnTo>
                  <a:cubicBezTo>
                    <a:pt x="0" y="58284"/>
                    <a:pt x="8357" y="38108"/>
                    <a:pt x="23233" y="23233"/>
                  </a:cubicBezTo>
                  <a:cubicBezTo>
                    <a:pt x="38108" y="8357"/>
                    <a:pt x="58284" y="0"/>
                    <a:pt x="79321" y="0"/>
                  </a:cubicBezTo>
                  <a:close/>
                </a:path>
              </a:pathLst>
            </a:custGeom>
            <a:solidFill>
              <a:srgbClr val="B4B4B4"/>
            </a:solidFill>
          </p:spPr>
        </p:sp>
        <p:sp>
          <p:nvSpPr>
            <p:cNvPr name="TextBox 13" id="13"/>
            <p:cNvSpPr txBox="true"/>
            <p:nvPr/>
          </p:nvSpPr>
          <p:spPr>
            <a:xfrm>
              <a:off x="0" y="-19050"/>
              <a:ext cx="1311008" cy="618161"/>
            </a:xfrm>
            <a:prstGeom prst="rect">
              <a:avLst/>
            </a:prstGeom>
          </p:spPr>
          <p:txBody>
            <a:bodyPr anchor="ctr" rtlCol="false" tIns="50800" lIns="50800" bIns="50800" rIns="50800"/>
            <a:lstStyle/>
            <a:p>
              <a:pPr algn="ctr">
                <a:lnSpc>
                  <a:spcPts val="3122"/>
                </a:lnSpc>
              </a:pPr>
            </a:p>
          </p:txBody>
        </p:sp>
      </p:grpSp>
      <p:sp>
        <p:nvSpPr>
          <p:cNvPr name="TextBox 14" id="14"/>
          <p:cNvSpPr txBox="true"/>
          <p:nvPr/>
        </p:nvSpPr>
        <p:spPr>
          <a:xfrm rot="0">
            <a:off x="446566" y="6212893"/>
            <a:ext cx="4746891" cy="390525"/>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IT - Instruções de Trabalho</a:t>
            </a:r>
          </a:p>
        </p:txBody>
      </p:sp>
      <p:sp>
        <p:nvSpPr>
          <p:cNvPr name="TextBox 15" id="15"/>
          <p:cNvSpPr txBox="true"/>
          <p:nvPr/>
        </p:nvSpPr>
        <p:spPr>
          <a:xfrm rot="0">
            <a:off x="551150" y="6922505"/>
            <a:ext cx="4515614" cy="1085850"/>
          </a:xfrm>
          <a:prstGeom prst="rect">
            <a:avLst/>
          </a:prstGeom>
        </p:spPr>
        <p:txBody>
          <a:bodyPr anchor="t" rtlCol="false" tIns="0" lIns="0" bIns="0" rIns="0">
            <a:spAutoFit/>
          </a:bodyPr>
          <a:lstStyle/>
          <a:p>
            <a:pPr algn="just">
              <a:lnSpc>
                <a:spcPts val="2160"/>
              </a:lnSpc>
              <a:spcBef>
                <a:spcPct val="0"/>
              </a:spcBef>
            </a:pPr>
            <a:r>
              <a:rPr lang="en-US" sz="1800" spc="16">
                <a:solidFill>
                  <a:srgbClr val="0B1E60"/>
                </a:solidFill>
                <a:latin typeface="Poppins"/>
                <a:ea typeface="Poppins"/>
                <a:cs typeface="Poppins"/>
                <a:sym typeface="Poppins"/>
              </a:rPr>
              <a:t>São documentos que descrevem</a:t>
            </a:r>
            <a:r>
              <a:rPr lang="en-US" sz="1800" spc="16">
                <a:solidFill>
                  <a:srgbClr val="0B1E60"/>
                </a:solidFill>
                <a:latin typeface="Poppins"/>
                <a:ea typeface="Poppins"/>
                <a:cs typeface="Poppins"/>
                <a:sym typeface="Poppins"/>
              </a:rPr>
              <a:t> e orientam passo a passo à</a:t>
            </a:r>
          </a:p>
          <a:p>
            <a:pPr algn="just">
              <a:lnSpc>
                <a:spcPts val="2160"/>
              </a:lnSpc>
              <a:spcBef>
                <a:spcPct val="0"/>
              </a:spcBef>
            </a:pPr>
            <a:r>
              <a:rPr lang="en-US" sz="1800" spc="16">
                <a:solidFill>
                  <a:srgbClr val="0B1E60"/>
                </a:solidFill>
                <a:latin typeface="Poppins"/>
                <a:ea typeface="Poppins"/>
                <a:cs typeface="Poppins"/>
                <a:sym typeface="Poppins"/>
              </a:rPr>
              <a:t>execução de atividades técnicas de serviço.</a:t>
            </a:r>
          </a:p>
        </p:txBody>
      </p:sp>
      <p:grpSp>
        <p:nvGrpSpPr>
          <p:cNvPr name="Group 16" id="16"/>
          <p:cNvGrpSpPr/>
          <p:nvPr/>
        </p:nvGrpSpPr>
        <p:grpSpPr>
          <a:xfrm rot="0">
            <a:off x="6010694" y="3491403"/>
            <a:ext cx="5403324" cy="2274751"/>
            <a:chOff x="0" y="0"/>
            <a:chExt cx="1423098" cy="599111"/>
          </a:xfrm>
        </p:grpSpPr>
        <p:sp>
          <p:nvSpPr>
            <p:cNvPr name="Freeform 17" id="17"/>
            <p:cNvSpPr/>
            <p:nvPr/>
          </p:nvSpPr>
          <p:spPr>
            <a:xfrm flipH="false" flipV="false" rot="0">
              <a:off x="0" y="0"/>
              <a:ext cx="1423098" cy="599111"/>
            </a:xfrm>
            <a:custGeom>
              <a:avLst/>
              <a:gdLst/>
              <a:ahLst/>
              <a:cxnLst/>
              <a:rect r="r" b="b" t="t" l="l"/>
              <a:pathLst>
                <a:path h="599111" w="1423098">
                  <a:moveTo>
                    <a:pt x="73073" y="0"/>
                  </a:moveTo>
                  <a:lnTo>
                    <a:pt x="1350024" y="0"/>
                  </a:lnTo>
                  <a:cubicBezTo>
                    <a:pt x="1390382" y="0"/>
                    <a:pt x="1423098" y="32716"/>
                    <a:pt x="1423098" y="73073"/>
                  </a:cubicBezTo>
                  <a:lnTo>
                    <a:pt x="1423098" y="526038"/>
                  </a:lnTo>
                  <a:cubicBezTo>
                    <a:pt x="1423098" y="566395"/>
                    <a:pt x="1390382" y="599111"/>
                    <a:pt x="1350024" y="599111"/>
                  </a:cubicBezTo>
                  <a:lnTo>
                    <a:pt x="73073" y="599111"/>
                  </a:lnTo>
                  <a:cubicBezTo>
                    <a:pt x="53693" y="599111"/>
                    <a:pt x="35107" y="591413"/>
                    <a:pt x="21403" y="577709"/>
                  </a:cubicBezTo>
                  <a:cubicBezTo>
                    <a:pt x="7699" y="564005"/>
                    <a:pt x="0" y="545418"/>
                    <a:pt x="0" y="526038"/>
                  </a:cubicBezTo>
                  <a:lnTo>
                    <a:pt x="0" y="73073"/>
                  </a:lnTo>
                  <a:cubicBezTo>
                    <a:pt x="0" y="32716"/>
                    <a:pt x="32716" y="0"/>
                    <a:pt x="73073" y="0"/>
                  </a:cubicBezTo>
                  <a:close/>
                </a:path>
              </a:pathLst>
            </a:custGeom>
            <a:solidFill>
              <a:srgbClr val="B4B4B4"/>
            </a:solidFill>
          </p:spPr>
        </p:sp>
        <p:sp>
          <p:nvSpPr>
            <p:cNvPr name="TextBox 18" id="18"/>
            <p:cNvSpPr txBox="true"/>
            <p:nvPr/>
          </p:nvSpPr>
          <p:spPr>
            <a:xfrm>
              <a:off x="0" y="-19050"/>
              <a:ext cx="1423098" cy="618161"/>
            </a:xfrm>
            <a:prstGeom prst="rect">
              <a:avLst/>
            </a:prstGeom>
          </p:spPr>
          <p:txBody>
            <a:bodyPr anchor="ctr" rtlCol="false" tIns="50800" lIns="50800" bIns="50800" rIns="50800"/>
            <a:lstStyle/>
            <a:p>
              <a:pPr algn="ctr">
                <a:lnSpc>
                  <a:spcPts val="3122"/>
                </a:lnSpc>
              </a:pPr>
            </a:p>
          </p:txBody>
        </p:sp>
      </p:grpSp>
      <p:sp>
        <p:nvSpPr>
          <p:cNvPr name="TextBox 19" id="19"/>
          <p:cNvSpPr txBox="true"/>
          <p:nvPr/>
        </p:nvSpPr>
        <p:spPr>
          <a:xfrm rot="0">
            <a:off x="5994642" y="3608190"/>
            <a:ext cx="5403324" cy="390525"/>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PR – Procedimento da Risoterm</a:t>
            </a:r>
          </a:p>
        </p:txBody>
      </p:sp>
      <p:sp>
        <p:nvSpPr>
          <p:cNvPr name="TextBox 20" id="20"/>
          <p:cNvSpPr txBox="true"/>
          <p:nvPr/>
        </p:nvSpPr>
        <p:spPr>
          <a:xfrm rot="0">
            <a:off x="6125017" y="4103245"/>
            <a:ext cx="5174679" cy="1085850"/>
          </a:xfrm>
          <a:prstGeom prst="rect">
            <a:avLst/>
          </a:prstGeom>
        </p:spPr>
        <p:txBody>
          <a:bodyPr anchor="t" rtlCol="false" tIns="0" lIns="0" bIns="0" rIns="0">
            <a:spAutoFit/>
          </a:bodyPr>
          <a:lstStyle/>
          <a:p>
            <a:pPr algn="just">
              <a:lnSpc>
                <a:spcPts val="2160"/>
              </a:lnSpc>
              <a:spcBef>
                <a:spcPct val="0"/>
              </a:spcBef>
            </a:pPr>
            <a:r>
              <a:rPr lang="en-US" sz="1800" spc="16">
                <a:solidFill>
                  <a:srgbClr val="0B1E60"/>
                </a:solidFill>
                <a:latin typeface="Poppins"/>
                <a:ea typeface="Poppins"/>
                <a:cs typeface="Poppins"/>
                <a:sym typeface="Poppins"/>
              </a:rPr>
              <a:t>Documentos que estabelecem o passo a passo para a execução da atividade, compõe as Diretrizes estabelecida pela empresa;</a:t>
            </a:r>
          </a:p>
        </p:txBody>
      </p:sp>
      <p:grpSp>
        <p:nvGrpSpPr>
          <p:cNvPr name="Group 21" id="21"/>
          <p:cNvGrpSpPr/>
          <p:nvPr/>
        </p:nvGrpSpPr>
        <p:grpSpPr>
          <a:xfrm rot="0">
            <a:off x="6010694" y="6118579"/>
            <a:ext cx="5403324" cy="2274751"/>
            <a:chOff x="0" y="0"/>
            <a:chExt cx="1423098" cy="599111"/>
          </a:xfrm>
        </p:grpSpPr>
        <p:sp>
          <p:nvSpPr>
            <p:cNvPr name="Freeform 22" id="22"/>
            <p:cNvSpPr/>
            <p:nvPr/>
          </p:nvSpPr>
          <p:spPr>
            <a:xfrm flipH="false" flipV="false" rot="0">
              <a:off x="0" y="0"/>
              <a:ext cx="1423098" cy="599111"/>
            </a:xfrm>
            <a:custGeom>
              <a:avLst/>
              <a:gdLst/>
              <a:ahLst/>
              <a:cxnLst/>
              <a:rect r="r" b="b" t="t" l="l"/>
              <a:pathLst>
                <a:path h="599111" w="1423098">
                  <a:moveTo>
                    <a:pt x="73073" y="0"/>
                  </a:moveTo>
                  <a:lnTo>
                    <a:pt x="1350024" y="0"/>
                  </a:lnTo>
                  <a:cubicBezTo>
                    <a:pt x="1390382" y="0"/>
                    <a:pt x="1423098" y="32716"/>
                    <a:pt x="1423098" y="73073"/>
                  </a:cubicBezTo>
                  <a:lnTo>
                    <a:pt x="1423098" y="526038"/>
                  </a:lnTo>
                  <a:cubicBezTo>
                    <a:pt x="1423098" y="566395"/>
                    <a:pt x="1390382" y="599111"/>
                    <a:pt x="1350024" y="599111"/>
                  </a:cubicBezTo>
                  <a:lnTo>
                    <a:pt x="73073" y="599111"/>
                  </a:lnTo>
                  <a:cubicBezTo>
                    <a:pt x="53693" y="599111"/>
                    <a:pt x="35107" y="591413"/>
                    <a:pt x="21403" y="577709"/>
                  </a:cubicBezTo>
                  <a:cubicBezTo>
                    <a:pt x="7699" y="564005"/>
                    <a:pt x="0" y="545418"/>
                    <a:pt x="0" y="526038"/>
                  </a:cubicBezTo>
                  <a:lnTo>
                    <a:pt x="0" y="73073"/>
                  </a:lnTo>
                  <a:cubicBezTo>
                    <a:pt x="0" y="32716"/>
                    <a:pt x="32716" y="0"/>
                    <a:pt x="73073" y="0"/>
                  </a:cubicBezTo>
                  <a:close/>
                </a:path>
              </a:pathLst>
            </a:custGeom>
            <a:solidFill>
              <a:srgbClr val="B4B4B4"/>
            </a:solidFill>
          </p:spPr>
        </p:sp>
        <p:sp>
          <p:nvSpPr>
            <p:cNvPr name="TextBox 23" id="23"/>
            <p:cNvSpPr txBox="true"/>
            <p:nvPr/>
          </p:nvSpPr>
          <p:spPr>
            <a:xfrm>
              <a:off x="0" y="-19050"/>
              <a:ext cx="1423098" cy="618161"/>
            </a:xfrm>
            <a:prstGeom prst="rect">
              <a:avLst/>
            </a:prstGeom>
          </p:spPr>
          <p:txBody>
            <a:bodyPr anchor="ctr" rtlCol="false" tIns="50800" lIns="50800" bIns="50800" rIns="50800"/>
            <a:lstStyle/>
            <a:p>
              <a:pPr algn="ctr">
                <a:lnSpc>
                  <a:spcPts val="3122"/>
                </a:lnSpc>
              </a:pPr>
            </a:p>
          </p:txBody>
        </p:sp>
      </p:grpSp>
      <p:sp>
        <p:nvSpPr>
          <p:cNvPr name="TextBox 24" id="24"/>
          <p:cNvSpPr txBox="true"/>
          <p:nvPr/>
        </p:nvSpPr>
        <p:spPr>
          <a:xfrm rot="0">
            <a:off x="6560953" y="6212893"/>
            <a:ext cx="4270700" cy="762000"/>
          </a:xfrm>
          <a:prstGeom prst="rect">
            <a:avLst/>
          </a:prstGeom>
        </p:spPr>
        <p:txBody>
          <a:bodyPr anchor="t" rtlCol="false" tIns="0" lIns="0" bIns="0" rIns="0">
            <a:spAutoFit/>
          </a:bodyPr>
          <a:lstStyle/>
          <a:p>
            <a:pPr algn="ctr">
              <a:lnSpc>
                <a:spcPts val="2999"/>
              </a:lnSpc>
            </a:pPr>
            <a:r>
              <a:rPr lang="en-US" b="true" sz="2499" spc="22">
                <a:solidFill>
                  <a:srgbClr val="0B1E60"/>
                </a:solidFill>
                <a:latin typeface="Poppins Bold"/>
                <a:ea typeface="Poppins Bold"/>
                <a:cs typeface="Poppins Bold"/>
                <a:sym typeface="Poppins Bold"/>
              </a:rPr>
              <a:t>PQR- PROCEDIMENTO</a:t>
            </a:r>
          </a:p>
          <a:p>
            <a:pPr algn="ctr">
              <a:lnSpc>
                <a:spcPts val="2999"/>
              </a:lnSpc>
              <a:spcBef>
                <a:spcPct val="0"/>
              </a:spcBef>
            </a:pPr>
            <a:r>
              <a:rPr lang="en-US" b="true" sz="2499" spc="23">
                <a:solidFill>
                  <a:srgbClr val="0B1E60"/>
                </a:solidFill>
                <a:latin typeface="Poppins Bold"/>
                <a:ea typeface="Poppins Bold"/>
                <a:cs typeface="Poppins Bold"/>
                <a:sym typeface="Poppins Bold"/>
              </a:rPr>
              <a:t>DA QUALIDADE RISOTERM</a:t>
            </a:r>
          </a:p>
        </p:txBody>
      </p:sp>
      <p:sp>
        <p:nvSpPr>
          <p:cNvPr name="TextBox 25" id="25"/>
          <p:cNvSpPr txBox="true"/>
          <p:nvPr/>
        </p:nvSpPr>
        <p:spPr>
          <a:xfrm rot="0">
            <a:off x="6227259" y="7046330"/>
            <a:ext cx="4938090" cy="1085850"/>
          </a:xfrm>
          <a:prstGeom prst="rect">
            <a:avLst/>
          </a:prstGeom>
        </p:spPr>
        <p:txBody>
          <a:bodyPr anchor="t" rtlCol="false" tIns="0" lIns="0" bIns="0" rIns="0">
            <a:spAutoFit/>
          </a:bodyPr>
          <a:lstStyle/>
          <a:p>
            <a:pPr algn="just">
              <a:lnSpc>
                <a:spcPts val="2160"/>
              </a:lnSpc>
              <a:spcBef>
                <a:spcPct val="0"/>
              </a:spcBef>
            </a:pPr>
            <a:r>
              <a:rPr lang="en-US" sz="1800" spc="16">
                <a:solidFill>
                  <a:srgbClr val="0B1E60"/>
                </a:solidFill>
                <a:latin typeface="Poppins"/>
                <a:ea typeface="Poppins"/>
                <a:cs typeface="Poppins"/>
                <a:sym typeface="Poppins"/>
              </a:rPr>
              <a:t>D</a:t>
            </a:r>
            <a:r>
              <a:rPr lang="en-US" sz="1800" spc="16">
                <a:solidFill>
                  <a:srgbClr val="0B1E60"/>
                </a:solidFill>
                <a:latin typeface="Poppins"/>
                <a:ea typeface="Poppins"/>
                <a:cs typeface="Poppins"/>
                <a:sym typeface="Poppins"/>
              </a:rPr>
              <a:t>ocumentos que estabelecem o passo a passo para a execução da atividade, compõe o Sistema Da Qualidade da Risoterm</a:t>
            </a:r>
          </a:p>
        </p:txBody>
      </p:sp>
      <p:grpSp>
        <p:nvGrpSpPr>
          <p:cNvPr name="Group 26" id="26"/>
          <p:cNvGrpSpPr/>
          <p:nvPr/>
        </p:nvGrpSpPr>
        <p:grpSpPr>
          <a:xfrm rot="0">
            <a:off x="12078025" y="3475212"/>
            <a:ext cx="5403324" cy="2274751"/>
            <a:chOff x="0" y="0"/>
            <a:chExt cx="1423098" cy="599111"/>
          </a:xfrm>
        </p:grpSpPr>
        <p:sp>
          <p:nvSpPr>
            <p:cNvPr name="Freeform 27" id="27"/>
            <p:cNvSpPr/>
            <p:nvPr/>
          </p:nvSpPr>
          <p:spPr>
            <a:xfrm flipH="false" flipV="false" rot="0">
              <a:off x="0" y="0"/>
              <a:ext cx="1423098" cy="599111"/>
            </a:xfrm>
            <a:custGeom>
              <a:avLst/>
              <a:gdLst/>
              <a:ahLst/>
              <a:cxnLst/>
              <a:rect r="r" b="b" t="t" l="l"/>
              <a:pathLst>
                <a:path h="599111" w="1423098">
                  <a:moveTo>
                    <a:pt x="73073" y="0"/>
                  </a:moveTo>
                  <a:lnTo>
                    <a:pt x="1350024" y="0"/>
                  </a:lnTo>
                  <a:cubicBezTo>
                    <a:pt x="1390382" y="0"/>
                    <a:pt x="1423098" y="32716"/>
                    <a:pt x="1423098" y="73073"/>
                  </a:cubicBezTo>
                  <a:lnTo>
                    <a:pt x="1423098" y="526038"/>
                  </a:lnTo>
                  <a:cubicBezTo>
                    <a:pt x="1423098" y="566395"/>
                    <a:pt x="1390382" y="599111"/>
                    <a:pt x="1350024" y="599111"/>
                  </a:cubicBezTo>
                  <a:lnTo>
                    <a:pt x="73073" y="599111"/>
                  </a:lnTo>
                  <a:cubicBezTo>
                    <a:pt x="53693" y="599111"/>
                    <a:pt x="35107" y="591413"/>
                    <a:pt x="21403" y="577709"/>
                  </a:cubicBezTo>
                  <a:cubicBezTo>
                    <a:pt x="7699" y="564005"/>
                    <a:pt x="0" y="545418"/>
                    <a:pt x="0" y="526038"/>
                  </a:cubicBezTo>
                  <a:lnTo>
                    <a:pt x="0" y="73073"/>
                  </a:lnTo>
                  <a:cubicBezTo>
                    <a:pt x="0" y="32716"/>
                    <a:pt x="32716" y="0"/>
                    <a:pt x="73073" y="0"/>
                  </a:cubicBezTo>
                  <a:close/>
                </a:path>
              </a:pathLst>
            </a:custGeom>
            <a:solidFill>
              <a:srgbClr val="B4B4B4"/>
            </a:solidFill>
          </p:spPr>
        </p:sp>
        <p:sp>
          <p:nvSpPr>
            <p:cNvPr name="TextBox 28" id="28"/>
            <p:cNvSpPr txBox="true"/>
            <p:nvPr/>
          </p:nvSpPr>
          <p:spPr>
            <a:xfrm>
              <a:off x="0" y="-19050"/>
              <a:ext cx="1423098" cy="618161"/>
            </a:xfrm>
            <a:prstGeom prst="rect">
              <a:avLst/>
            </a:prstGeom>
          </p:spPr>
          <p:txBody>
            <a:bodyPr anchor="ctr" rtlCol="false" tIns="50800" lIns="50800" bIns="50800" rIns="50800"/>
            <a:lstStyle/>
            <a:p>
              <a:pPr algn="ctr">
                <a:lnSpc>
                  <a:spcPts val="3122"/>
                </a:lnSpc>
              </a:pPr>
            </a:p>
          </p:txBody>
        </p:sp>
      </p:grpSp>
      <p:sp>
        <p:nvSpPr>
          <p:cNvPr name="TextBox 29" id="29"/>
          <p:cNvSpPr txBox="true"/>
          <p:nvPr/>
        </p:nvSpPr>
        <p:spPr>
          <a:xfrm rot="0">
            <a:off x="12284932" y="3555803"/>
            <a:ext cx="5196416" cy="762000"/>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PQO – Plano de Qualidade da Obra</a:t>
            </a:r>
          </a:p>
        </p:txBody>
      </p:sp>
      <p:sp>
        <p:nvSpPr>
          <p:cNvPr name="TextBox 30" id="30"/>
          <p:cNvSpPr txBox="true"/>
          <p:nvPr/>
        </p:nvSpPr>
        <p:spPr>
          <a:xfrm rot="0">
            <a:off x="12242693" y="4346272"/>
            <a:ext cx="5196416" cy="1085850"/>
          </a:xfrm>
          <a:prstGeom prst="rect">
            <a:avLst/>
          </a:prstGeom>
        </p:spPr>
        <p:txBody>
          <a:bodyPr anchor="t" rtlCol="false" tIns="0" lIns="0" bIns="0" rIns="0">
            <a:spAutoFit/>
          </a:bodyPr>
          <a:lstStyle/>
          <a:p>
            <a:pPr algn="just">
              <a:lnSpc>
                <a:spcPts val="2160"/>
              </a:lnSpc>
              <a:spcBef>
                <a:spcPct val="0"/>
              </a:spcBef>
            </a:pPr>
            <a:r>
              <a:rPr lang="en-US" sz="1800" spc="16">
                <a:solidFill>
                  <a:srgbClr val="0B1E60"/>
                </a:solidFill>
                <a:latin typeface="Poppins"/>
                <a:ea typeface="Poppins"/>
                <a:cs typeface="Poppins"/>
                <a:sym typeface="Poppins"/>
              </a:rPr>
              <a:t>Documento que estabelece</a:t>
            </a:r>
            <a:r>
              <a:rPr lang="en-US" sz="1800" spc="16">
                <a:solidFill>
                  <a:srgbClr val="0B1E60"/>
                </a:solidFill>
                <a:latin typeface="Poppins"/>
                <a:ea typeface="Poppins"/>
                <a:cs typeface="Poppins"/>
                <a:sym typeface="Poppins"/>
              </a:rPr>
              <a:t> todo o planejamento da obra</a:t>
            </a:r>
          </a:p>
          <a:p>
            <a:pPr algn="just">
              <a:lnSpc>
                <a:spcPts val="2160"/>
              </a:lnSpc>
              <a:spcBef>
                <a:spcPct val="0"/>
              </a:spcBef>
            </a:pPr>
            <a:r>
              <a:rPr lang="en-US" sz="1800" spc="16">
                <a:solidFill>
                  <a:srgbClr val="0B1E60"/>
                </a:solidFill>
                <a:latin typeface="Poppins"/>
                <a:ea typeface="Poppins"/>
                <a:cs typeface="Poppins"/>
                <a:sym typeface="Poppins"/>
              </a:rPr>
              <a:t>atendendo aos requisitos de Qualidade, Segurança e Meio Ambiente.</a:t>
            </a:r>
          </a:p>
        </p:txBody>
      </p:sp>
      <p:grpSp>
        <p:nvGrpSpPr>
          <p:cNvPr name="Group 31" id="31"/>
          <p:cNvGrpSpPr/>
          <p:nvPr/>
        </p:nvGrpSpPr>
        <p:grpSpPr>
          <a:xfrm rot="0">
            <a:off x="12181478" y="6036820"/>
            <a:ext cx="5403324" cy="2274751"/>
            <a:chOff x="0" y="0"/>
            <a:chExt cx="1423098" cy="599111"/>
          </a:xfrm>
        </p:grpSpPr>
        <p:sp>
          <p:nvSpPr>
            <p:cNvPr name="Freeform 32" id="32"/>
            <p:cNvSpPr/>
            <p:nvPr/>
          </p:nvSpPr>
          <p:spPr>
            <a:xfrm flipH="false" flipV="false" rot="0">
              <a:off x="0" y="0"/>
              <a:ext cx="1423098" cy="599111"/>
            </a:xfrm>
            <a:custGeom>
              <a:avLst/>
              <a:gdLst/>
              <a:ahLst/>
              <a:cxnLst/>
              <a:rect r="r" b="b" t="t" l="l"/>
              <a:pathLst>
                <a:path h="599111" w="1423098">
                  <a:moveTo>
                    <a:pt x="73073" y="0"/>
                  </a:moveTo>
                  <a:lnTo>
                    <a:pt x="1350024" y="0"/>
                  </a:lnTo>
                  <a:cubicBezTo>
                    <a:pt x="1390382" y="0"/>
                    <a:pt x="1423098" y="32716"/>
                    <a:pt x="1423098" y="73073"/>
                  </a:cubicBezTo>
                  <a:lnTo>
                    <a:pt x="1423098" y="526038"/>
                  </a:lnTo>
                  <a:cubicBezTo>
                    <a:pt x="1423098" y="566395"/>
                    <a:pt x="1390382" y="599111"/>
                    <a:pt x="1350024" y="599111"/>
                  </a:cubicBezTo>
                  <a:lnTo>
                    <a:pt x="73073" y="599111"/>
                  </a:lnTo>
                  <a:cubicBezTo>
                    <a:pt x="53693" y="599111"/>
                    <a:pt x="35107" y="591413"/>
                    <a:pt x="21403" y="577709"/>
                  </a:cubicBezTo>
                  <a:cubicBezTo>
                    <a:pt x="7699" y="564005"/>
                    <a:pt x="0" y="545418"/>
                    <a:pt x="0" y="526038"/>
                  </a:cubicBezTo>
                  <a:lnTo>
                    <a:pt x="0" y="73073"/>
                  </a:lnTo>
                  <a:cubicBezTo>
                    <a:pt x="0" y="32716"/>
                    <a:pt x="32716" y="0"/>
                    <a:pt x="73073" y="0"/>
                  </a:cubicBezTo>
                  <a:close/>
                </a:path>
              </a:pathLst>
            </a:custGeom>
            <a:solidFill>
              <a:srgbClr val="B4B4B4"/>
            </a:solidFill>
          </p:spPr>
        </p:sp>
        <p:sp>
          <p:nvSpPr>
            <p:cNvPr name="TextBox 33" id="33"/>
            <p:cNvSpPr txBox="true"/>
            <p:nvPr/>
          </p:nvSpPr>
          <p:spPr>
            <a:xfrm>
              <a:off x="0" y="-19050"/>
              <a:ext cx="1423098" cy="618161"/>
            </a:xfrm>
            <a:prstGeom prst="rect">
              <a:avLst/>
            </a:prstGeom>
          </p:spPr>
          <p:txBody>
            <a:bodyPr anchor="ctr" rtlCol="false" tIns="50800" lIns="50800" bIns="50800" rIns="50800"/>
            <a:lstStyle/>
            <a:p>
              <a:pPr algn="ctr">
                <a:lnSpc>
                  <a:spcPts val="3122"/>
                </a:lnSpc>
              </a:pPr>
            </a:p>
          </p:txBody>
        </p:sp>
      </p:grpSp>
      <p:sp>
        <p:nvSpPr>
          <p:cNvPr name="TextBox 34" id="34"/>
          <p:cNvSpPr txBox="true"/>
          <p:nvPr/>
        </p:nvSpPr>
        <p:spPr>
          <a:xfrm rot="0">
            <a:off x="12284932" y="6164164"/>
            <a:ext cx="5196416" cy="390525"/>
          </a:xfrm>
          <a:prstGeom prst="rect">
            <a:avLst/>
          </a:prstGeom>
        </p:spPr>
        <p:txBody>
          <a:bodyPr anchor="t" rtlCol="false" tIns="0" lIns="0" bIns="0" rIns="0">
            <a:spAutoFit/>
          </a:bodyPr>
          <a:lstStyle/>
          <a:p>
            <a:pPr algn="ctr">
              <a:lnSpc>
                <a:spcPts val="2999"/>
              </a:lnSpc>
              <a:spcBef>
                <a:spcPct val="0"/>
              </a:spcBef>
            </a:pPr>
            <a:r>
              <a:rPr lang="en-US" b="true" sz="2499" spc="23">
                <a:solidFill>
                  <a:srgbClr val="0B1E60"/>
                </a:solidFill>
                <a:latin typeface="Poppins Bold"/>
                <a:ea typeface="Poppins Bold"/>
                <a:cs typeface="Poppins Bold"/>
                <a:sym typeface="Poppins Bold"/>
              </a:rPr>
              <a:t>Registros</a:t>
            </a:r>
          </a:p>
        </p:txBody>
      </p:sp>
      <p:sp>
        <p:nvSpPr>
          <p:cNvPr name="TextBox 35" id="35"/>
          <p:cNvSpPr txBox="true"/>
          <p:nvPr/>
        </p:nvSpPr>
        <p:spPr>
          <a:xfrm rot="0">
            <a:off x="12563742" y="6809709"/>
            <a:ext cx="4875367" cy="1085850"/>
          </a:xfrm>
          <a:prstGeom prst="rect">
            <a:avLst/>
          </a:prstGeom>
        </p:spPr>
        <p:txBody>
          <a:bodyPr anchor="t" rtlCol="false" tIns="0" lIns="0" bIns="0" rIns="0">
            <a:spAutoFit/>
          </a:bodyPr>
          <a:lstStyle/>
          <a:p>
            <a:pPr algn="just">
              <a:lnSpc>
                <a:spcPts val="2160"/>
              </a:lnSpc>
              <a:spcBef>
                <a:spcPct val="0"/>
              </a:spcBef>
            </a:pPr>
            <a:r>
              <a:rPr lang="en-US" sz="1800" spc="16">
                <a:solidFill>
                  <a:srgbClr val="0B1E60"/>
                </a:solidFill>
                <a:latin typeface="Poppins"/>
                <a:ea typeface="Poppins"/>
                <a:cs typeface="Poppins"/>
                <a:sym typeface="Poppins"/>
              </a:rPr>
              <a:t>Documento que estabelece</a:t>
            </a:r>
            <a:r>
              <a:rPr lang="en-US" sz="1800" spc="16">
                <a:solidFill>
                  <a:srgbClr val="0B1E60"/>
                </a:solidFill>
                <a:latin typeface="Poppins"/>
                <a:ea typeface="Poppins"/>
                <a:cs typeface="Poppins"/>
                <a:sym typeface="Poppins"/>
              </a:rPr>
              <a:t> todo o planejamento da obra</a:t>
            </a:r>
          </a:p>
          <a:p>
            <a:pPr algn="just">
              <a:lnSpc>
                <a:spcPts val="2160"/>
              </a:lnSpc>
              <a:spcBef>
                <a:spcPct val="0"/>
              </a:spcBef>
            </a:pPr>
            <a:r>
              <a:rPr lang="en-US" sz="1800" spc="16">
                <a:solidFill>
                  <a:srgbClr val="0B1E60"/>
                </a:solidFill>
                <a:latin typeface="Poppins"/>
                <a:ea typeface="Poppins"/>
                <a:cs typeface="Poppins"/>
                <a:sym typeface="Poppins"/>
              </a:rPr>
              <a:t>atendendo aos requisitos de Qualidade, Segurança e Meio Ambiente.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TextBox 4" id="4"/>
          <p:cNvSpPr txBox="true"/>
          <p:nvPr/>
        </p:nvSpPr>
        <p:spPr>
          <a:xfrm rot="0">
            <a:off x="203616" y="922331"/>
            <a:ext cx="12084214"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COMPONENTES DO SISTEMA DE GESTÃO DA QUALIDADE</a:t>
            </a:r>
          </a:p>
        </p:txBody>
      </p:sp>
      <p:grpSp>
        <p:nvGrpSpPr>
          <p:cNvPr name="Group 5" id="5"/>
          <p:cNvGrpSpPr/>
          <p:nvPr/>
        </p:nvGrpSpPr>
        <p:grpSpPr>
          <a:xfrm rot="0">
            <a:off x="203616" y="2488159"/>
            <a:ext cx="8650292" cy="4714856"/>
            <a:chOff x="0" y="0"/>
            <a:chExt cx="11533722" cy="6286475"/>
          </a:xfrm>
        </p:grpSpPr>
        <p:grpSp>
          <p:nvGrpSpPr>
            <p:cNvPr name="Group 6" id="6"/>
            <p:cNvGrpSpPr/>
            <p:nvPr/>
          </p:nvGrpSpPr>
          <p:grpSpPr>
            <a:xfrm rot="0">
              <a:off x="13443" y="0"/>
              <a:ext cx="3286538" cy="1003155"/>
              <a:chOff x="0" y="0"/>
              <a:chExt cx="946316" cy="288845"/>
            </a:xfrm>
          </p:grpSpPr>
          <p:sp>
            <p:nvSpPr>
              <p:cNvPr name="Freeform 7" id="7"/>
              <p:cNvSpPr/>
              <p:nvPr/>
            </p:nvSpPr>
            <p:spPr>
              <a:xfrm flipH="false" flipV="false" rot="0">
                <a:off x="0" y="0"/>
                <a:ext cx="946316" cy="288845"/>
              </a:xfrm>
              <a:custGeom>
                <a:avLst/>
                <a:gdLst/>
                <a:ahLst/>
                <a:cxnLst/>
                <a:rect r="r" b="b" t="t" l="l"/>
                <a:pathLst>
                  <a:path h="288845" w="946316">
                    <a:moveTo>
                      <a:pt x="743116" y="0"/>
                    </a:moveTo>
                    <a:lnTo>
                      <a:pt x="0" y="0"/>
                    </a:lnTo>
                    <a:lnTo>
                      <a:pt x="0" y="288845"/>
                    </a:lnTo>
                    <a:lnTo>
                      <a:pt x="743116" y="288845"/>
                    </a:lnTo>
                    <a:lnTo>
                      <a:pt x="946316" y="144423"/>
                    </a:lnTo>
                    <a:lnTo>
                      <a:pt x="743116" y="0"/>
                    </a:lnTo>
                    <a:close/>
                  </a:path>
                </a:pathLst>
              </a:custGeom>
              <a:solidFill>
                <a:srgbClr val="0B1E60"/>
              </a:solidFill>
            </p:spPr>
          </p:sp>
          <p:sp>
            <p:nvSpPr>
              <p:cNvPr name="TextBox 8" id="8"/>
              <p:cNvSpPr txBox="true"/>
              <p:nvPr/>
            </p:nvSpPr>
            <p:spPr>
              <a:xfrm>
                <a:off x="0" y="-19050"/>
                <a:ext cx="832016" cy="307895"/>
              </a:xfrm>
              <a:prstGeom prst="rect">
                <a:avLst/>
              </a:prstGeom>
            </p:spPr>
            <p:txBody>
              <a:bodyPr anchor="ctr" rtlCol="false" tIns="50800" lIns="50800" bIns="50800" rIns="50800"/>
              <a:lstStyle/>
              <a:p>
                <a:pPr algn="ctr">
                  <a:lnSpc>
                    <a:spcPts val="2882"/>
                  </a:lnSpc>
                </a:pPr>
              </a:p>
            </p:txBody>
          </p:sp>
        </p:grpSp>
        <p:sp>
          <p:nvSpPr>
            <p:cNvPr name="TextBox 9" id="9"/>
            <p:cNvSpPr txBox="true"/>
            <p:nvPr/>
          </p:nvSpPr>
          <p:spPr>
            <a:xfrm rot="0">
              <a:off x="617064" y="181003"/>
              <a:ext cx="1696439" cy="622099"/>
            </a:xfrm>
            <a:prstGeom prst="rect">
              <a:avLst/>
            </a:prstGeom>
          </p:spPr>
          <p:txBody>
            <a:bodyPr anchor="t" rtlCol="false" tIns="0" lIns="0" bIns="0" rIns="0">
              <a:spAutoFit/>
            </a:bodyPr>
            <a:lstStyle/>
            <a:p>
              <a:pPr algn="l">
                <a:lnSpc>
                  <a:spcPts val="3575"/>
                </a:lnSpc>
              </a:pPr>
              <a:r>
                <a:rPr lang="en-US" sz="2979" spc="27" b="true">
                  <a:solidFill>
                    <a:srgbClr val="FFFFFF"/>
                  </a:solidFill>
                  <a:latin typeface="Poppins Bold"/>
                  <a:ea typeface="Poppins Bold"/>
                  <a:cs typeface="Poppins Bold"/>
                  <a:sym typeface="Poppins Bold"/>
                </a:rPr>
                <a:t>ITS </a:t>
              </a:r>
            </a:p>
          </p:txBody>
        </p:sp>
        <p:sp>
          <p:nvSpPr>
            <p:cNvPr name="TextBox 10" id="10"/>
            <p:cNvSpPr txBox="true"/>
            <p:nvPr/>
          </p:nvSpPr>
          <p:spPr>
            <a:xfrm rot="0">
              <a:off x="0" y="1095350"/>
              <a:ext cx="11533722" cy="5191125"/>
            </a:xfrm>
            <a:prstGeom prst="rect">
              <a:avLst/>
            </a:prstGeom>
          </p:spPr>
          <p:txBody>
            <a:bodyPr anchor="t" rtlCol="false" tIns="0" lIns="0" bIns="0" rIns="0">
              <a:spAutoFit/>
            </a:bodyPr>
            <a:lstStyle/>
            <a:p>
              <a:pPr algn="l">
                <a:lnSpc>
                  <a:spcPts val="1799"/>
                </a:lnSpc>
              </a:pPr>
              <a:r>
                <a:rPr lang="en-US" sz="1499" spc="13">
                  <a:solidFill>
                    <a:srgbClr val="0B1E60"/>
                  </a:solidFill>
                  <a:latin typeface="Poppins"/>
                  <a:ea typeface="Poppins"/>
                  <a:cs typeface="Poppins"/>
                  <a:sym typeface="Poppins"/>
                </a:rPr>
                <a:t>IT</a:t>
              </a:r>
              <a:r>
                <a:rPr lang="en-US" sz="1499" spc="13">
                  <a:solidFill>
                    <a:srgbClr val="0B1E60"/>
                  </a:solidFill>
                  <a:latin typeface="Poppins"/>
                  <a:ea typeface="Poppins"/>
                  <a:cs typeface="Poppins"/>
                  <a:sym typeface="Poppins"/>
                </a:rPr>
                <a:t>-A</a:t>
              </a:r>
              <a:r>
                <a:rPr lang="en-US" sz="1499" spc="13">
                  <a:solidFill>
                    <a:srgbClr val="0B1E60"/>
                  </a:solidFill>
                  <a:latin typeface="Poppins"/>
                  <a:ea typeface="Poppins"/>
                  <a:cs typeface="Poppins"/>
                  <a:sym typeface="Poppins"/>
                </a:rPr>
                <a:t>-01 - Mont e Desmont de Andaimes,</a:t>
              </a:r>
            </a:p>
            <a:p>
              <a:pPr algn="l">
                <a:lnSpc>
                  <a:spcPts val="1799"/>
                </a:lnSpc>
              </a:pPr>
              <a:r>
                <a:rPr lang="en-US" sz="1499" spc="13">
                  <a:solidFill>
                    <a:srgbClr val="0B1E60"/>
                  </a:solidFill>
                  <a:latin typeface="Poppins"/>
                  <a:ea typeface="Poppins"/>
                  <a:cs typeface="Poppins"/>
                  <a:sym typeface="Poppins"/>
                </a:rPr>
                <a:t>IT-A-02- Trabalho em Altura</a:t>
              </a:r>
            </a:p>
            <a:p>
              <a:pPr algn="l">
                <a:lnSpc>
                  <a:spcPts val="1799"/>
                </a:lnSpc>
              </a:pPr>
              <a:r>
                <a:rPr lang="en-US" sz="1499" spc="13">
                  <a:solidFill>
                    <a:srgbClr val="0B1E60"/>
                  </a:solidFill>
                  <a:latin typeface="Poppins"/>
                  <a:ea typeface="Poppins"/>
                  <a:cs typeface="Poppins"/>
                  <a:sym typeface="Poppins"/>
                </a:rPr>
                <a:t>IT-E-01- Op Equip Rotativos e Eletricos</a:t>
              </a:r>
            </a:p>
            <a:p>
              <a:pPr algn="l">
                <a:lnSpc>
                  <a:spcPts val="1799"/>
                </a:lnSpc>
              </a:pPr>
              <a:r>
                <a:rPr lang="en-US" sz="1499" spc="13">
                  <a:solidFill>
                    <a:srgbClr val="0B1E60"/>
                  </a:solidFill>
                  <a:latin typeface="Poppins"/>
                  <a:ea typeface="Poppins"/>
                  <a:cs typeface="Poppins"/>
                  <a:sym typeface="Poppins"/>
                </a:rPr>
                <a:t>IT-E-02-Op Cortadeira de refratáio</a:t>
              </a:r>
            </a:p>
            <a:p>
              <a:pPr algn="l">
                <a:lnSpc>
                  <a:spcPts val="1799"/>
                </a:lnSpc>
              </a:pPr>
              <a:r>
                <a:rPr lang="en-US" sz="1499" spc="13">
                  <a:solidFill>
                    <a:srgbClr val="0B1E60"/>
                  </a:solidFill>
                  <a:latin typeface="Poppins"/>
                  <a:ea typeface="Poppins"/>
                  <a:cs typeface="Poppins"/>
                  <a:sym typeface="Poppins"/>
                </a:rPr>
                <a:t>IT-EC-01 - Espaços Confinados</a:t>
              </a:r>
            </a:p>
            <a:p>
              <a:pPr algn="l">
                <a:lnSpc>
                  <a:spcPts val="1799"/>
                </a:lnSpc>
              </a:pPr>
              <a:r>
                <a:rPr lang="en-US" sz="1499" spc="13">
                  <a:solidFill>
                    <a:srgbClr val="0B1E60"/>
                  </a:solidFill>
                  <a:latin typeface="Poppins"/>
                  <a:ea typeface="Poppins"/>
                  <a:cs typeface="Poppins"/>
                  <a:sym typeface="Poppins"/>
                </a:rPr>
                <a:t>IT I 001 - Fabricação das Chapas de Proteção</a:t>
              </a:r>
            </a:p>
            <a:p>
              <a:pPr algn="l">
                <a:lnSpc>
                  <a:spcPts val="1799"/>
                </a:lnSpc>
              </a:pPr>
              <a:r>
                <a:rPr lang="en-US" sz="1499" spc="13">
                  <a:solidFill>
                    <a:srgbClr val="0B1E60"/>
                  </a:solidFill>
                  <a:latin typeface="Poppins"/>
                  <a:ea typeface="Poppins"/>
                  <a:cs typeface="Poppins"/>
                  <a:sym typeface="Poppins"/>
                </a:rPr>
                <a:t>IT I 002 - Aplicação do Isolamento Térmico Alta Temperatura em Tubulação e Equipamentos</a:t>
              </a:r>
            </a:p>
            <a:p>
              <a:pPr algn="l">
                <a:lnSpc>
                  <a:spcPts val="1799"/>
                </a:lnSpc>
              </a:pPr>
              <a:r>
                <a:rPr lang="en-US" sz="1499" spc="13">
                  <a:solidFill>
                    <a:srgbClr val="0B1E60"/>
                  </a:solidFill>
                  <a:latin typeface="Poppins"/>
                  <a:ea typeface="Poppins"/>
                  <a:cs typeface="Poppins"/>
                  <a:sym typeface="Poppins"/>
                </a:rPr>
                <a:t>IT I 003 - Aplicação de Isolante Frio em Equipamentos e Tubulações</a:t>
              </a:r>
            </a:p>
            <a:p>
              <a:pPr algn="l">
                <a:lnSpc>
                  <a:spcPts val="1799"/>
                </a:lnSpc>
              </a:pPr>
              <a:r>
                <a:rPr lang="en-US" sz="1499" spc="13">
                  <a:solidFill>
                    <a:srgbClr val="0B1E60"/>
                  </a:solidFill>
                  <a:latin typeface="Poppins"/>
                  <a:ea typeface="Poppins"/>
                  <a:cs typeface="Poppins"/>
                  <a:sym typeface="Poppins"/>
                </a:rPr>
                <a:t>IT I 004 - Montagem do Revestimento com Fibra Cerâmica</a:t>
              </a:r>
            </a:p>
            <a:p>
              <a:pPr algn="l">
                <a:lnSpc>
                  <a:spcPts val="1799"/>
                </a:lnSpc>
              </a:pPr>
              <a:r>
                <a:rPr lang="en-US" sz="1499" spc="13">
                  <a:solidFill>
                    <a:srgbClr val="0B1E60"/>
                  </a:solidFill>
                  <a:latin typeface="Poppins"/>
                  <a:ea typeface="Poppins"/>
                  <a:cs typeface="Poppins"/>
                  <a:sym typeface="Poppins"/>
                </a:rPr>
                <a:t>IT I 005 - Remoção e Acondicionamento do Isolamento Térmico</a:t>
              </a:r>
            </a:p>
            <a:p>
              <a:pPr algn="l">
                <a:lnSpc>
                  <a:spcPts val="1799"/>
                </a:lnSpc>
              </a:pPr>
              <a:r>
                <a:rPr lang="en-US" sz="1499" spc="13">
                  <a:solidFill>
                    <a:srgbClr val="0B1E60"/>
                  </a:solidFill>
                  <a:latin typeface="Poppins"/>
                  <a:ea typeface="Poppins"/>
                  <a:cs typeface="Poppins"/>
                  <a:sym typeface="Poppins"/>
                </a:rPr>
                <a:t>IT I 006 - Aplicação de Isolamento Térmico em Tubulação e Equipamentos - Cryogel</a:t>
              </a:r>
            </a:p>
            <a:p>
              <a:pPr algn="l">
                <a:lnSpc>
                  <a:spcPts val="1799"/>
                </a:lnSpc>
              </a:pPr>
              <a:r>
                <a:rPr lang="en-US" sz="1499" spc="13">
                  <a:solidFill>
                    <a:srgbClr val="0B1E60"/>
                  </a:solidFill>
                  <a:latin typeface="Poppins"/>
                  <a:ea typeface="Poppins"/>
                  <a:cs typeface="Poppins"/>
                  <a:sym typeface="Poppins"/>
                </a:rPr>
                <a:t>IT R 001 - Refratórios Conformados</a:t>
              </a:r>
            </a:p>
            <a:p>
              <a:pPr algn="l">
                <a:lnSpc>
                  <a:spcPts val="1799"/>
                </a:lnSpc>
              </a:pPr>
              <a:r>
                <a:rPr lang="en-US" sz="1499" spc="13">
                  <a:solidFill>
                    <a:srgbClr val="0B1E60"/>
                  </a:solidFill>
                  <a:latin typeface="Poppins"/>
                  <a:ea typeface="Poppins"/>
                  <a:cs typeface="Poppins"/>
                  <a:sym typeface="Poppins"/>
                </a:rPr>
                <a:t>IT R 002 - Refratários Não Conformados</a:t>
              </a:r>
            </a:p>
            <a:p>
              <a:pPr algn="l">
                <a:lnSpc>
                  <a:spcPts val="1799"/>
                </a:lnSpc>
              </a:pPr>
              <a:r>
                <a:rPr lang="en-US" sz="1499" spc="13">
                  <a:solidFill>
                    <a:srgbClr val="0B1E60"/>
                  </a:solidFill>
                  <a:latin typeface="Poppins"/>
                  <a:ea typeface="Poppins"/>
                  <a:cs typeface="Poppins"/>
                  <a:sym typeface="Poppins"/>
                </a:rPr>
                <a:t>IT R 003 - Remoção e Acondicionamento do Refratário Conformado e Não Conformado</a:t>
              </a:r>
            </a:p>
            <a:p>
              <a:pPr algn="l">
                <a:lnSpc>
                  <a:spcPts val="1799"/>
                </a:lnSpc>
              </a:pPr>
              <a:r>
                <a:rPr lang="en-US" sz="1499" spc="13">
                  <a:solidFill>
                    <a:srgbClr val="0B1E60"/>
                  </a:solidFill>
                  <a:latin typeface="Poppins"/>
                  <a:ea typeface="Poppins"/>
                  <a:cs typeface="Poppins"/>
                  <a:sym typeface="Poppins"/>
                </a:rPr>
                <a:t>IT R 004 - Aplic Prot Passiva Con Incendio</a:t>
              </a:r>
            </a:p>
            <a:p>
              <a:pPr algn="l">
                <a:lnSpc>
                  <a:spcPts val="1799"/>
                </a:lnSpc>
              </a:pPr>
            </a:p>
          </p:txBody>
        </p:sp>
      </p:grpSp>
      <p:grpSp>
        <p:nvGrpSpPr>
          <p:cNvPr name="Group 11" id="11"/>
          <p:cNvGrpSpPr/>
          <p:nvPr/>
        </p:nvGrpSpPr>
        <p:grpSpPr>
          <a:xfrm rot="0">
            <a:off x="9273757" y="7058608"/>
            <a:ext cx="6868432" cy="2684498"/>
            <a:chOff x="0" y="0"/>
            <a:chExt cx="9157909" cy="3579331"/>
          </a:xfrm>
        </p:grpSpPr>
        <p:grpSp>
          <p:nvGrpSpPr>
            <p:cNvPr name="Group 12" id="12"/>
            <p:cNvGrpSpPr/>
            <p:nvPr/>
          </p:nvGrpSpPr>
          <p:grpSpPr>
            <a:xfrm rot="0">
              <a:off x="0" y="0"/>
              <a:ext cx="3104897" cy="1077431"/>
              <a:chOff x="0" y="0"/>
              <a:chExt cx="832383" cy="288845"/>
            </a:xfrm>
          </p:grpSpPr>
          <p:sp>
            <p:nvSpPr>
              <p:cNvPr name="Freeform 13" id="13"/>
              <p:cNvSpPr/>
              <p:nvPr/>
            </p:nvSpPr>
            <p:spPr>
              <a:xfrm flipH="false" flipV="false" rot="0">
                <a:off x="0" y="0"/>
                <a:ext cx="832383" cy="288845"/>
              </a:xfrm>
              <a:custGeom>
                <a:avLst/>
                <a:gdLst/>
                <a:ahLst/>
                <a:cxnLst/>
                <a:rect r="r" b="b" t="t" l="l"/>
                <a:pathLst>
                  <a:path h="288845" w="832383">
                    <a:moveTo>
                      <a:pt x="629183" y="0"/>
                    </a:moveTo>
                    <a:lnTo>
                      <a:pt x="0" y="0"/>
                    </a:lnTo>
                    <a:lnTo>
                      <a:pt x="0" y="288845"/>
                    </a:lnTo>
                    <a:lnTo>
                      <a:pt x="629183" y="288845"/>
                    </a:lnTo>
                    <a:lnTo>
                      <a:pt x="832383" y="144423"/>
                    </a:lnTo>
                    <a:lnTo>
                      <a:pt x="629183" y="0"/>
                    </a:lnTo>
                    <a:close/>
                  </a:path>
                </a:pathLst>
              </a:custGeom>
              <a:solidFill>
                <a:srgbClr val="0B1E60"/>
              </a:solidFill>
            </p:spPr>
          </p:sp>
          <p:sp>
            <p:nvSpPr>
              <p:cNvPr name="TextBox 14" id="14"/>
              <p:cNvSpPr txBox="true"/>
              <p:nvPr/>
            </p:nvSpPr>
            <p:spPr>
              <a:xfrm>
                <a:off x="0" y="-19050"/>
                <a:ext cx="718083" cy="307895"/>
              </a:xfrm>
              <a:prstGeom prst="rect">
                <a:avLst/>
              </a:prstGeom>
            </p:spPr>
            <p:txBody>
              <a:bodyPr anchor="ctr" rtlCol="false" tIns="50800" lIns="50800" bIns="50800" rIns="50800"/>
              <a:lstStyle/>
              <a:p>
                <a:pPr algn="ctr">
                  <a:lnSpc>
                    <a:spcPts val="2882"/>
                  </a:lnSpc>
                </a:pPr>
              </a:p>
            </p:txBody>
          </p:sp>
        </p:grpSp>
        <p:sp>
          <p:nvSpPr>
            <p:cNvPr name="TextBox 15" id="15"/>
            <p:cNvSpPr txBox="true"/>
            <p:nvPr/>
          </p:nvSpPr>
          <p:spPr>
            <a:xfrm rot="0">
              <a:off x="570260" y="186290"/>
              <a:ext cx="1602680" cy="676275"/>
            </a:xfrm>
            <a:prstGeom prst="rect">
              <a:avLst/>
            </a:prstGeom>
          </p:spPr>
          <p:txBody>
            <a:bodyPr anchor="t" rtlCol="false" tIns="0" lIns="0" bIns="0" rIns="0">
              <a:spAutoFit/>
            </a:bodyPr>
            <a:lstStyle/>
            <a:p>
              <a:pPr algn="l">
                <a:lnSpc>
                  <a:spcPts val="3840"/>
                </a:lnSpc>
              </a:pPr>
              <a:r>
                <a:rPr lang="en-US" sz="3200" spc="29" b="true">
                  <a:solidFill>
                    <a:srgbClr val="FFFFFF"/>
                  </a:solidFill>
                  <a:latin typeface="Poppins Bold"/>
                  <a:ea typeface="Poppins Bold"/>
                  <a:cs typeface="Poppins Bold"/>
                  <a:sym typeface="Poppins Bold"/>
                </a:rPr>
                <a:t>PR</a:t>
              </a:r>
            </a:p>
          </p:txBody>
        </p:sp>
        <p:sp>
          <p:nvSpPr>
            <p:cNvPr name="TextBox 16" id="16"/>
            <p:cNvSpPr txBox="true"/>
            <p:nvPr/>
          </p:nvSpPr>
          <p:spPr>
            <a:xfrm rot="0">
              <a:off x="12700" y="1121881"/>
              <a:ext cx="9145209" cy="2457450"/>
            </a:xfrm>
            <a:prstGeom prst="rect">
              <a:avLst/>
            </a:prstGeom>
          </p:spPr>
          <p:txBody>
            <a:bodyPr anchor="t" rtlCol="false" tIns="0" lIns="0" bIns="0" rIns="0">
              <a:spAutoFit/>
            </a:bodyPr>
            <a:lstStyle/>
            <a:p>
              <a:pPr algn="l">
                <a:lnSpc>
                  <a:spcPts val="1800"/>
                </a:lnSpc>
              </a:pPr>
              <a:r>
                <a:rPr lang="en-US" sz="1500" spc="13">
                  <a:solidFill>
                    <a:srgbClr val="0B1E60"/>
                  </a:solidFill>
                  <a:latin typeface="Poppins"/>
                  <a:ea typeface="Poppins"/>
                  <a:cs typeface="Poppins"/>
                  <a:sym typeface="Poppins"/>
                </a:rPr>
                <a:t>P</a:t>
              </a:r>
              <a:r>
                <a:rPr lang="en-US" sz="1500" spc="13">
                  <a:solidFill>
                    <a:srgbClr val="0B1E60"/>
                  </a:solidFill>
                  <a:latin typeface="Poppins"/>
                  <a:ea typeface="Poppins"/>
                  <a:cs typeface="Poppins"/>
                  <a:sym typeface="Poppins"/>
                </a:rPr>
                <a:t>R 001 Saúde Ocupacional</a:t>
              </a:r>
            </a:p>
            <a:p>
              <a:pPr algn="l">
                <a:lnSpc>
                  <a:spcPts val="1800"/>
                </a:lnSpc>
              </a:pPr>
              <a:r>
                <a:rPr lang="en-US" sz="1500" spc="13">
                  <a:solidFill>
                    <a:srgbClr val="0B1E60"/>
                  </a:solidFill>
                  <a:latin typeface="Poppins"/>
                  <a:ea typeface="Poppins"/>
                  <a:cs typeface="Poppins"/>
                  <a:sym typeface="Poppins"/>
                </a:rPr>
                <a:t>PR 002 Emissão de Nota Fiscal</a:t>
              </a:r>
            </a:p>
            <a:p>
              <a:pPr algn="l">
                <a:lnSpc>
                  <a:spcPts val="1800"/>
                </a:lnSpc>
              </a:pPr>
              <a:r>
                <a:rPr lang="en-US" sz="1500" spc="13">
                  <a:solidFill>
                    <a:srgbClr val="0B1E60"/>
                  </a:solidFill>
                  <a:latin typeface="Poppins"/>
                  <a:ea typeface="Poppins"/>
                  <a:cs typeface="Poppins"/>
                  <a:sym typeface="Poppins"/>
                </a:rPr>
                <a:t>PR 005 Meio Ambiente e Descarte Resíduos</a:t>
              </a:r>
            </a:p>
            <a:p>
              <a:pPr algn="l">
                <a:lnSpc>
                  <a:spcPts val="1800"/>
                </a:lnSpc>
              </a:pPr>
              <a:r>
                <a:rPr lang="en-US" sz="1500" spc="13">
                  <a:solidFill>
                    <a:srgbClr val="0B1E60"/>
                  </a:solidFill>
                  <a:latin typeface="Poppins"/>
                  <a:ea typeface="Poppins"/>
                  <a:cs typeface="Poppins"/>
                  <a:sym typeface="Poppins"/>
                </a:rPr>
                <a:t>PR 006 Tratamento de Acidentes e Incidentes</a:t>
              </a:r>
            </a:p>
            <a:p>
              <a:pPr algn="l">
                <a:lnSpc>
                  <a:spcPts val="1800"/>
                </a:lnSpc>
              </a:pPr>
              <a:r>
                <a:rPr lang="en-US" sz="1500" spc="13">
                  <a:solidFill>
                    <a:srgbClr val="0B1E60"/>
                  </a:solidFill>
                  <a:latin typeface="Poppins"/>
                  <a:ea typeface="Poppins"/>
                  <a:cs typeface="Poppins"/>
                  <a:sym typeface="Poppins"/>
                </a:rPr>
                <a:t>PR 008 Tecnologia da Informação</a:t>
              </a:r>
            </a:p>
            <a:p>
              <a:pPr algn="l">
                <a:lnSpc>
                  <a:spcPts val="1800"/>
                </a:lnSpc>
              </a:pPr>
              <a:r>
                <a:rPr lang="en-US" sz="1500" spc="13">
                  <a:solidFill>
                    <a:srgbClr val="0B1E60"/>
                  </a:solidFill>
                  <a:latin typeface="Poppins"/>
                  <a:ea typeface="Poppins"/>
                  <a:cs typeface="Poppins"/>
                  <a:sym typeface="Poppins"/>
                </a:rPr>
                <a:t>PR 009 CIPA</a:t>
              </a:r>
            </a:p>
            <a:p>
              <a:pPr algn="l">
                <a:lnSpc>
                  <a:spcPts val="1800"/>
                </a:lnSpc>
              </a:pPr>
              <a:r>
                <a:rPr lang="en-US" sz="1500" spc="13">
                  <a:solidFill>
                    <a:srgbClr val="0B1E60"/>
                  </a:solidFill>
                  <a:latin typeface="Poppins"/>
                  <a:ea typeface="Poppins"/>
                  <a:cs typeface="Poppins"/>
                  <a:sym typeface="Poppins"/>
                </a:rPr>
                <a:t>PR 010 Procedimento de SSMA</a:t>
              </a:r>
            </a:p>
            <a:p>
              <a:pPr algn="l">
                <a:lnSpc>
                  <a:spcPts val="1800"/>
                </a:lnSpc>
              </a:pPr>
              <a:r>
                <a:rPr lang="en-US" sz="1500" spc="13">
                  <a:solidFill>
                    <a:srgbClr val="0B1E60"/>
                  </a:solidFill>
                  <a:latin typeface="Poppins"/>
                  <a:ea typeface="Poppins"/>
                  <a:cs typeface="Poppins"/>
                  <a:sym typeface="Poppins"/>
                </a:rPr>
                <a:t>PR 011 Manuseio do Patrimônio e Recursos</a:t>
              </a:r>
            </a:p>
          </p:txBody>
        </p:sp>
      </p:grpSp>
      <p:sp>
        <p:nvSpPr>
          <p:cNvPr name="TextBox 17" id="17"/>
          <p:cNvSpPr txBox="true"/>
          <p:nvPr/>
        </p:nvSpPr>
        <p:spPr>
          <a:xfrm rot="0">
            <a:off x="9186508" y="3296233"/>
            <a:ext cx="8641417" cy="3219450"/>
          </a:xfrm>
          <a:prstGeom prst="rect">
            <a:avLst/>
          </a:prstGeom>
        </p:spPr>
        <p:txBody>
          <a:bodyPr anchor="t" rtlCol="false" tIns="0" lIns="0" bIns="0" rIns="0">
            <a:spAutoFit/>
          </a:bodyPr>
          <a:lstStyle/>
          <a:p>
            <a:pPr algn="l">
              <a:lnSpc>
                <a:spcPts val="1800"/>
              </a:lnSpc>
            </a:pPr>
            <a:r>
              <a:rPr lang="en-US" sz="1500" spc="14">
                <a:solidFill>
                  <a:srgbClr val="0B1E60"/>
                </a:solidFill>
                <a:latin typeface="Poppins"/>
                <a:ea typeface="Poppins"/>
                <a:cs typeface="Poppins"/>
                <a:sym typeface="Poppins"/>
              </a:rPr>
              <a:t>PQR 001 - Contexto Organizacional,</a:t>
            </a:r>
          </a:p>
          <a:p>
            <a:pPr algn="l">
              <a:lnSpc>
                <a:spcPts val="1800"/>
              </a:lnSpc>
            </a:pPr>
            <a:r>
              <a:rPr lang="en-US" sz="1500" spc="13">
                <a:solidFill>
                  <a:srgbClr val="0B1E60"/>
                </a:solidFill>
                <a:latin typeface="Poppins"/>
                <a:ea typeface="Poppins"/>
                <a:cs typeface="Poppins"/>
                <a:sym typeface="Poppins"/>
              </a:rPr>
              <a:t>PQR 002 - Auditorias do Sistema de Qualidade,</a:t>
            </a:r>
          </a:p>
          <a:p>
            <a:pPr algn="l">
              <a:lnSpc>
                <a:spcPts val="1800"/>
              </a:lnSpc>
            </a:pPr>
            <a:r>
              <a:rPr lang="en-US" sz="1500" spc="13">
                <a:solidFill>
                  <a:srgbClr val="0B1E60"/>
                </a:solidFill>
                <a:latin typeface="Poppins"/>
                <a:ea typeface="Poppins"/>
                <a:cs typeface="Poppins"/>
                <a:sym typeface="Poppins"/>
              </a:rPr>
              <a:t>PQR 003 - Não conformidade, Produto Não Conforme, Ações Corretivas,</a:t>
            </a:r>
          </a:p>
          <a:p>
            <a:pPr algn="l">
              <a:lnSpc>
                <a:spcPts val="1800"/>
              </a:lnSpc>
            </a:pPr>
            <a:r>
              <a:rPr lang="en-US" sz="1500" spc="13">
                <a:solidFill>
                  <a:srgbClr val="0B1E60"/>
                </a:solidFill>
                <a:latin typeface="Poppins"/>
                <a:ea typeface="Poppins"/>
                <a:cs typeface="Poppins"/>
                <a:sym typeface="Poppins"/>
              </a:rPr>
              <a:t>PQR 004 - Relação com Cliente,</a:t>
            </a:r>
          </a:p>
          <a:p>
            <a:pPr algn="l">
              <a:lnSpc>
                <a:spcPts val="1800"/>
              </a:lnSpc>
            </a:pPr>
            <a:r>
              <a:rPr lang="en-US" sz="1500" spc="13">
                <a:solidFill>
                  <a:srgbClr val="0B1E60"/>
                </a:solidFill>
                <a:latin typeface="Poppins"/>
                <a:ea typeface="Poppins"/>
                <a:cs typeface="Poppins"/>
                <a:sym typeface="Poppins"/>
              </a:rPr>
              <a:t>PQR 005 - Controle de Informações Documentadas, dos Requisitos Legais e Outros Requisitos,</a:t>
            </a:r>
          </a:p>
          <a:p>
            <a:pPr algn="l">
              <a:lnSpc>
                <a:spcPts val="1800"/>
              </a:lnSpc>
            </a:pPr>
            <a:r>
              <a:rPr lang="en-US" sz="1500" spc="13">
                <a:solidFill>
                  <a:srgbClr val="0B1E60"/>
                </a:solidFill>
                <a:latin typeface="Poppins"/>
                <a:ea typeface="Poppins"/>
                <a:cs typeface="Poppins"/>
                <a:sym typeface="Poppins"/>
              </a:rPr>
              <a:t>PQR 006 - Objetivos da Qualidade, Monitoramento e Análise Crítica da Direção,</a:t>
            </a:r>
          </a:p>
          <a:p>
            <a:pPr algn="l">
              <a:lnSpc>
                <a:spcPts val="1800"/>
              </a:lnSpc>
            </a:pPr>
            <a:r>
              <a:rPr lang="en-US" sz="1500" spc="13">
                <a:solidFill>
                  <a:srgbClr val="0B1E60"/>
                </a:solidFill>
                <a:latin typeface="Poppins"/>
                <a:ea typeface="Poppins"/>
                <a:cs typeface="Poppins"/>
                <a:sym typeface="Poppins"/>
              </a:rPr>
              <a:t>PQR 007 -  Comunicação,</a:t>
            </a:r>
          </a:p>
          <a:p>
            <a:pPr algn="l">
              <a:lnSpc>
                <a:spcPts val="1800"/>
              </a:lnSpc>
            </a:pPr>
            <a:r>
              <a:rPr lang="en-US" sz="1500" spc="13">
                <a:solidFill>
                  <a:srgbClr val="0B1E60"/>
                </a:solidFill>
                <a:latin typeface="Poppins"/>
                <a:ea typeface="Poppins"/>
                <a:cs typeface="Poppins"/>
                <a:sym typeface="Poppins"/>
              </a:rPr>
              <a:t>PQR 008 - Manutenção, Inspeção e Calibração,</a:t>
            </a:r>
          </a:p>
          <a:p>
            <a:pPr algn="l">
              <a:lnSpc>
                <a:spcPts val="1800"/>
              </a:lnSpc>
            </a:pPr>
            <a:r>
              <a:rPr lang="en-US" sz="1500" spc="13">
                <a:solidFill>
                  <a:srgbClr val="0B1E60"/>
                </a:solidFill>
                <a:latin typeface="Poppins"/>
                <a:ea typeface="Poppins"/>
                <a:cs typeface="Poppins"/>
                <a:sym typeface="Poppins"/>
              </a:rPr>
              <a:t>PQR 009 - Aquisição, Seleção e Avaliação de Fornecedores,</a:t>
            </a:r>
          </a:p>
          <a:p>
            <a:pPr algn="l">
              <a:lnSpc>
                <a:spcPts val="1800"/>
              </a:lnSpc>
            </a:pPr>
            <a:r>
              <a:rPr lang="en-US" sz="1500" spc="13">
                <a:solidFill>
                  <a:srgbClr val="0B1E60"/>
                </a:solidFill>
                <a:latin typeface="Poppins"/>
                <a:ea typeface="Poppins"/>
                <a:cs typeface="Poppins"/>
                <a:sym typeface="Poppins"/>
              </a:rPr>
              <a:t>PQR 010 - Gestão de Recursos,</a:t>
            </a:r>
          </a:p>
          <a:p>
            <a:pPr algn="l">
              <a:lnSpc>
                <a:spcPts val="1800"/>
              </a:lnSpc>
            </a:pPr>
            <a:r>
              <a:rPr lang="en-US" sz="1500" spc="13">
                <a:solidFill>
                  <a:srgbClr val="0B1E60"/>
                </a:solidFill>
                <a:latin typeface="Poppins"/>
                <a:ea typeface="Poppins"/>
                <a:cs typeface="Poppins"/>
                <a:sym typeface="Poppins"/>
              </a:rPr>
              <a:t>PQR 011 - Planejamento, Gerenciamento e Controle do Serviço,</a:t>
            </a:r>
          </a:p>
          <a:p>
            <a:pPr algn="l">
              <a:lnSpc>
                <a:spcPts val="1800"/>
              </a:lnSpc>
            </a:pPr>
            <a:r>
              <a:rPr lang="en-US" sz="1500" spc="13">
                <a:solidFill>
                  <a:srgbClr val="0B1E60"/>
                </a:solidFill>
                <a:latin typeface="Poppins"/>
                <a:ea typeface="Poppins"/>
                <a:cs typeface="Poppins"/>
                <a:sym typeface="Poppins"/>
              </a:rPr>
              <a:t>PQR 012 - Gestão de Mudanças,</a:t>
            </a:r>
          </a:p>
          <a:p>
            <a:pPr algn="l">
              <a:lnSpc>
                <a:spcPts val="1800"/>
              </a:lnSpc>
            </a:pPr>
            <a:r>
              <a:rPr lang="en-US" sz="1500" spc="13">
                <a:solidFill>
                  <a:srgbClr val="0B1E60"/>
                </a:solidFill>
                <a:latin typeface="Poppins"/>
                <a:ea typeface="Poppins"/>
                <a:cs typeface="Poppins"/>
                <a:sym typeface="Poppins"/>
              </a:rPr>
              <a:t>PQR 013 - Confiabilidade dos Processos.</a:t>
            </a:r>
          </a:p>
        </p:txBody>
      </p:sp>
      <p:grpSp>
        <p:nvGrpSpPr>
          <p:cNvPr name="Group 18" id="18"/>
          <p:cNvGrpSpPr/>
          <p:nvPr/>
        </p:nvGrpSpPr>
        <p:grpSpPr>
          <a:xfrm rot="0">
            <a:off x="9186508" y="2488159"/>
            <a:ext cx="2328673" cy="808073"/>
            <a:chOff x="0" y="0"/>
            <a:chExt cx="832383" cy="288845"/>
          </a:xfrm>
        </p:grpSpPr>
        <p:sp>
          <p:nvSpPr>
            <p:cNvPr name="Freeform 19" id="19"/>
            <p:cNvSpPr/>
            <p:nvPr/>
          </p:nvSpPr>
          <p:spPr>
            <a:xfrm flipH="false" flipV="false" rot="0">
              <a:off x="0" y="0"/>
              <a:ext cx="832383" cy="288845"/>
            </a:xfrm>
            <a:custGeom>
              <a:avLst/>
              <a:gdLst/>
              <a:ahLst/>
              <a:cxnLst/>
              <a:rect r="r" b="b" t="t" l="l"/>
              <a:pathLst>
                <a:path h="288845" w="832383">
                  <a:moveTo>
                    <a:pt x="629183" y="0"/>
                  </a:moveTo>
                  <a:lnTo>
                    <a:pt x="0" y="0"/>
                  </a:lnTo>
                  <a:lnTo>
                    <a:pt x="0" y="288845"/>
                  </a:lnTo>
                  <a:lnTo>
                    <a:pt x="629183" y="288845"/>
                  </a:lnTo>
                  <a:lnTo>
                    <a:pt x="832383" y="144423"/>
                  </a:lnTo>
                  <a:lnTo>
                    <a:pt x="629183" y="0"/>
                  </a:lnTo>
                  <a:close/>
                </a:path>
              </a:pathLst>
            </a:custGeom>
            <a:solidFill>
              <a:srgbClr val="0B1E60"/>
            </a:solidFill>
          </p:spPr>
        </p:sp>
        <p:sp>
          <p:nvSpPr>
            <p:cNvPr name="TextBox 20" id="20"/>
            <p:cNvSpPr txBox="true"/>
            <p:nvPr/>
          </p:nvSpPr>
          <p:spPr>
            <a:xfrm>
              <a:off x="0" y="-19050"/>
              <a:ext cx="718083" cy="307895"/>
            </a:xfrm>
            <a:prstGeom prst="rect">
              <a:avLst/>
            </a:prstGeom>
          </p:spPr>
          <p:txBody>
            <a:bodyPr anchor="ctr" rtlCol="false" tIns="50800" lIns="50800" bIns="50800" rIns="50800"/>
            <a:lstStyle/>
            <a:p>
              <a:pPr algn="ctr">
                <a:lnSpc>
                  <a:spcPts val="2882"/>
                </a:lnSpc>
              </a:pPr>
            </a:p>
          </p:txBody>
        </p:sp>
      </p:grpSp>
      <p:sp>
        <p:nvSpPr>
          <p:cNvPr name="TextBox 21" id="21"/>
          <p:cNvSpPr txBox="true"/>
          <p:nvPr/>
        </p:nvSpPr>
        <p:spPr>
          <a:xfrm rot="0">
            <a:off x="9614203" y="2620734"/>
            <a:ext cx="1202010" cy="514350"/>
          </a:xfrm>
          <a:prstGeom prst="rect">
            <a:avLst/>
          </a:prstGeom>
        </p:spPr>
        <p:txBody>
          <a:bodyPr anchor="t" rtlCol="false" tIns="0" lIns="0" bIns="0" rIns="0">
            <a:spAutoFit/>
          </a:bodyPr>
          <a:lstStyle/>
          <a:p>
            <a:pPr algn="l">
              <a:lnSpc>
                <a:spcPts val="3840"/>
              </a:lnSpc>
            </a:pPr>
            <a:r>
              <a:rPr lang="en-US" sz="3200" spc="29" b="true">
                <a:solidFill>
                  <a:srgbClr val="FFFFFF"/>
                </a:solidFill>
                <a:latin typeface="Poppins Bold"/>
                <a:ea typeface="Poppins Bold"/>
                <a:cs typeface="Poppins Bold"/>
                <a:sym typeface="Poppins Bold"/>
              </a:rPr>
              <a:t>PQR </a:t>
            </a:r>
          </a:p>
        </p:txBody>
      </p:sp>
      <p:grpSp>
        <p:nvGrpSpPr>
          <p:cNvPr name="Group 22" id="22"/>
          <p:cNvGrpSpPr/>
          <p:nvPr/>
        </p:nvGrpSpPr>
        <p:grpSpPr>
          <a:xfrm rot="0">
            <a:off x="203616" y="7158044"/>
            <a:ext cx="4263075" cy="1753483"/>
            <a:chOff x="0" y="0"/>
            <a:chExt cx="5684100" cy="2337978"/>
          </a:xfrm>
        </p:grpSpPr>
        <p:sp>
          <p:nvSpPr>
            <p:cNvPr name="TextBox 23" id="23"/>
            <p:cNvSpPr txBox="true"/>
            <p:nvPr/>
          </p:nvSpPr>
          <p:spPr>
            <a:xfrm rot="0">
              <a:off x="0" y="1099728"/>
              <a:ext cx="5684100" cy="1238250"/>
            </a:xfrm>
            <a:prstGeom prst="rect">
              <a:avLst/>
            </a:prstGeom>
          </p:spPr>
          <p:txBody>
            <a:bodyPr anchor="t" rtlCol="false" tIns="0" lIns="0" bIns="0" rIns="0">
              <a:spAutoFit/>
            </a:bodyPr>
            <a:lstStyle/>
            <a:p>
              <a:pPr algn="l">
                <a:lnSpc>
                  <a:spcPts val="1800"/>
                </a:lnSpc>
              </a:pPr>
              <a:r>
                <a:rPr lang="en-US" sz="1500" spc="13">
                  <a:solidFill>
                    <a:srgbClr val="0B1E60"/>
                  </a:solidFill>
                  <a:latin typeface="Poppins"/>
                  <a:ea typeface="Poppins"/>
                  <a:cs typeface="Poppins"/>
                  <a:sym typeface="Poppins"/>
                </a:rPr>
                <a:t>PQO.</a:t>
              </a:r>
              <a:r>
                <a:rPr lang="en-US" sz="1500" spc="13">
                  <a:solidFill>
                    <a:srgbClr val="0B1E60"/>
                  </a:solidFill>
                  <a:latin typeface="Poppins"/>
                  <a:ea typeface="Poppins"/>
                  <a:cs typeface="Poppins"/>
                  <a:sym typeface="Poppins"/>
                </a:rPr>
                <a:t>002 </a:t>
              </a:r>
              <a:r>
                <a:rPr lang="en-US" sz="1500" spc="13">
                  <a:solidFill>
                    <a:srgbClr val="0B1E60"/>
                  </a:solidFill>
                  <a:latin typeface="Poppins"/>
                  <a:ea typeface="Poppins"/>
                  <a:cs typeface="Poppins"/>
                  <a:sym typeface="Poppins"/>
                </a:rPr>
                <a:t>DOW ARATU</a:t>
              </a:r>
            </a:p>
            <a:p>
              <a:pPr algn="l">
                <a:lnSpc>
                  <a:spcPts val="1800"/>
                </a:lnSpc>
              </a:pPr>
              <a:r>
                <a:rPr lang="en-US" sz="1500" spc="13">
                  <a:solidFill>
                    <a:srgbClr val="0B1E60"/>
                  </a:solidFill>
                  <a:latin typeface="Poppins"/>
                  <a:ea typeface="Poppins"/>
                  <a:cs typeface="Poppins"/>
                  <a:sym typeface="Poppins"/>
                </a:rPr>
                <a:t>PQO.004 Braskem AL</a:t>
              </a:r>
            </a:p>
            <a:p>
              <a:pPr algn="l">
                <a:lnSpc>
                  <a:spcPts val="1800"/>
                </a:lnSpc>
              </a:pPr>
              <a:r>
                <a:rPr lang="en-US" sz="1500" spc="13">
                  <a:solidFill>
                    <a:srgbClr val="0B1E60"/>
                  </a:solidFill>
                  <a:latin typeface="Poppins"/>
                  <a:ea typeface="Poppins"/>
                  <a:cs typeface="Poppins"/>
                  <a:sym typeface="Poppins"/>
                </a:rPr>
                <a:t>PQO.007 Obras SPOT</a:t>
              </a:r>
            </a:p>
            <a:p>
              <a:pPr algn="l">
                <a:lnSpc>
                  <a:spcPts val="1800"/>
                </a:lnSpc>
              </a:pPr>
              <a:r>
                <a:rPr lang="en-US" sz="1500" spc="13">
                  <a:solidFill>
                    <a:srgbClr val="0B1E60"/>
                  </a:solidFill>
                  <a:latin typeface="Poppins"/>
                  <a:ea typeface="Poppins"/>
                  <a:cs typeface="Poppins"/>
                  <a:sym typeface="Poppins"/>
                </a:rPr>
                <a:t>PQO.009 ACELEN</a:t>
              </a:r>
            </a:p>
          </p:txBody>
        </p:sp>
        <p:grpSp>
          <p:nvGrpSpPr>
            <p:cNvPr name="Group 24" id="24"/>
            <p:cNvGrpSpPr/>
            <p:nvPr/>
          </p:nvGrpSpPr>
          <p:grpSpPr>
            <a:xfrm rot="0">
              <a:off x="0" y="0"/>
              <a:ext cx="3104897" cy="1077431"/>
              <a:chOff x="0" y="0"/>
              <a:chExt cx="832383" cy="288845"/>
            </a:xfrm>
          </p:grpSpPr>
          <p:sp>
            <p:nvSpPr>
              <p:cNvPr name="Freeform 25" id="25"/>
              <p:cNvSpPr/>
              <p:nvPr/>
            </p:nvSpPr>
            <p:spPr>
              <a:xfrm flipH="false" flipV="false" rot="0">
                <a:off x="0" y="0"/>
                <a:ext cx="832383" cy="288845"/>
              </a:xfrm>
              <a:custGeom>
                <a:avLst/>
                <a:gdLst/>
                <a:ahLst/>
                <a:cxnLst/>
                <a:rect r="r" b="b" t="t" l="l"/>
                <a:pathLst>
                  <a:path h="288845" w="832383">
                    <a:moveTo>
                      <a:pt x="629183" y="0"/>
                    </a:moveTo>
                    <a:lnTo>
                      <a:pt x="0" y="0"/>
                    </a:lnTo>
                    <a:lnTo>
                      <a:pt x="0" y="288845"/>
                    </a:lnTo>
                    <a:lnTo>
                      <a:pt x="629183" y="288845"/>
                    </a:lnTo>
                    <a:lnTo>
                      <a:pt x="832383" y="144423"/>
                    </a:lnTo>
                    <a:lnTo>
                      <a:pt x="629183" y="0"/>
                    </a:lnTo>
                    <a:close/>
                  </a:path>
                </a:pathLst>
              </a:custGeom>
              <a:solidFill>
                <a:srgbClr val="0B1E60"/>
              </a:solidFill>
            </p:spPr>
          </p:sp>
          <p:sp>
            <p:nvSpPr>
              <p:cNvPr name="TextBox 26" id="26"/>
              <p:cNvSpPr txBox="true"/>
              <p:nvPr/>
            </p:nvSpPr>
            <p:spPr>
              <a:xfrm>
                <a:off x="0" y="-19050"/>
                <a:ext cx="718083" cy="307895"/>
              </a:xfrm>
              <a:prstGeom prst="rect">
                <a:avLst/>
              </a:prstGeom>
            </p:spPr>
            <p:txBody>
              <a:bodyPr anchor="ctr" rtlCol="false" tIns="50800" lIns="50800" bIns="50800" rIns="50800"/>
              <a:lstStyle/>
              <a:p>
                <a:pPr algn="ctr">
                  <a:lnSpc>
                    <a:spcPts val="2882"/>
                  </a:lnSpc>
                </a:pPr>
              </a:p>
            </p:txBody>
          </p:sp>
        </p:grpSp>
        <p:sp>
          <p:nvSpPr>
            <p:cNvPr name="TextBox 27" id="27"/>
            <p:cNvSpPr txBox="true"/>
            <p:nvPr/>
          </p:nvSpPr>
          <p:spPr>
            <a:xfrm rot="0">
              <a:off x="570260" y="186290"/>
              <a:ext cx="1602680" cy="676275"/>
            </a:xfrm>
            <a:prstGeom prst="rect">
              <a:avLst/>
            </a:prstGeom>
          </p:spPr>
          <p:txBody>
            <a:bodyPr anchor="t" rtlCol="false" tIns="0" lIns="0" bIns="0" rIns="0">
              <a:spAutoFit/>
            </a:bodyPr>
            <a:lstStyle/>
            <a:p>
              <a:pPr algn="l">
                <a:lnSpc>
                  <a:spcPts val="3840"/>
                </a:lnSpc>
              </a:pPr>
              <a:r>
                <a:rPr lang="en-US" sz="3200" spc="29" b="true">
                  <a:solidFill>
                    <a:srgbClr val="FFFFFF"/>
                  </a:solidFill>
                  <a:latin typeface="Poppins Bold"/>
                  <a:ea typeface="Poppins Bold"/>
                  <a:cs typeface="Poppins Bold"/>
                  <a:sym typeface="Poppins Bold"/>
                </a:rPr>
                <a:t>PQO </a:t>
              </a:r>
            </a:p>
          </p:txBody>
        </p:sp>
      </p:grpSp>
      <p:sp>
        <p:nvSpPr>
          <p:cNvPr name="Freeform 28" id="28"/>
          <p:cNvSpPr/>
          <p:nvPr/>
        </p:nvSpPr>
        <p:spPr>
          <a:xfrm flipH="false" flipV="false" rot="0">
            <a:off x="16562039" y="8034786"/>
            <a:ext cx="3222382" cy="3330627"/>
          </a:xfrm>
          <a:custGeom>
            <a:avLst/>
            <a:gdLst/>
            <a:ahLst/>
            <a:cxnLst/>
            <a:rect r="r" b="b" t="t" l="l"/>
            <a:pathLst>
              <a:path h="3330627" w="3222382">
                <a:moveTo>
                  <a:pt x="0" y="0"/>
                </a:moveTo>
                <a:lnTo>
                  <a:pt x="3222381" y="0"/>
                </a:lnTo>
                <a:lnTo>
                  <a:pt x="3222381" y="3330627"/>
                </a:lnTo>
                <a:lnTo>
                  <a:pt x="0" y="3330627"/>
                </a:lnTo>
                <a:lnTo>
                  <a:pt x="0" y="0"/>
                </a:lnTo>
                <a:close/>
              </a:path>
            </a:pathLst>
          </a:custGeom>
          <a:blipFill>
            <a:blip r:embed="rId5">
              <a:alphaModFix amt="48000"/>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7E6E6"/>
        </a:solidFill>
      </p:bgPr>
    </p:bg>
    <p:spTree>
      <p:nvGrpSpPr>
        <p:cNvPr id="1" name=""/>
        <p:cNvGrpSpPr/>
        <p:nvPr/>
      </p:nvGrpSpPr>
      <p:grpSpPr>
        <a:xfrm>
          <a:off x="0" y="0"/>
          <a:ext cx="0" cy="0"/>
          <a:chOff x="0" y="0"/>
          <a:chExt cx="0" cy="0"/>
        </a:xfrm>
      </p:grpSpPr>
      <p:sp>
        <p:nvSpPr>
          <p:cNvPr name="Freeform 2" id="2"/>
          <p:cNvSpPr/>
          <p:nvPr/>
        </p:nvSpPr>
        <p:spPr>
          <a:xfrm flipH="false" flipV="false" rot="0">
            <a:off x="0" y="-81522"/>
            <a:ext cx="18287997" cy="2550632"/>
          </a:xfrm>
          <a:custGeom>
            <a:avLst/>
            <a:gdLst/>
            <a:ahLst/>
            <a:cxnLst/>
            <a:rect r="r" b="b" t="t" l="l"/>
            <a:pathLst>
              <a:path h="2550632" w="18287997">
                <a:moveTo>
                  <a:pt x="0" y="0"/>
                </a:moveTo>
                <a:lnTo>
                  <a:pt x="18287997" y="0"/>
                </a:lnTo>
                <a:lnTo>
                  <a:pt x="18287997" y="2550632"/>
                </a:lnTo>
                <a:lnTo>
                  <a:pt x="0" y="25506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60139" y="341708"/>
            <a:ext cx="1603800" cy="1603800"/>
          </a:xfrm>
          <a:custGeom>
            <a:avLst/>
            <a:gdLst/>
            <a:ahLst/>
            <a:cxnLst/>
            <a:rect r="r" b="b" t="t" l="l"/>
            <a:pathLst>
              <a:path h="1603800" w="1603800">
                <a:moveTo>
                  <a:pt x="0" y="0"/>
                </a:moveTo>
                <a:lnTo>
                  <a:pt x="1603799" y="0"/>
                </a:lnTo>
                <a:lnTo>
                  <a:pt x="1603799" y="1603800"/>
                </a:lnTo>
                <a:lnTo>
                  <a:pt x="0" y="1603800"/>
                </a:lnTo>
                <a:lnTo>
                  <a:pt x="0" y="0"/>
                </a:lnTo>
                <a:close/>
              </a:path>
            </a:pathLst>
          </a:custGeom>
          <a:blipFill>
            <a:blip r:embed="rId4"/>
            <a:stretch>
              <a:fillRect l="0" t="0" r="0" b="0"/>
            </a:stretch>
          </a:blipFill>
        </p:spPr>
      </p:sp>
      <p:sp>
        <p:nvSpPr>
          <p:cNvPr name="TextBox 4" id="4"/>
          <p:cNvSpPr txBox="true"/>
          <p:nvPr/>
        </p:nvSpPr>
        <p:spPr>
          <a:xfrm rot="0">
            <a:off x="203616" y="922331"/>
            <a:ext cx="12084214" cy="514350"/>
          </a:xfrm>
          <a:prstGeom prst="rect">
            <a:avLst/>
          </a:prstGeom>
        </p:spPr>
        <p:txBody>
          <a:bodyPr anchor="t" rtlCol="false" tIns="0" lIns="0" bIns="0" rIns="0">
            <a:spAutoFit/>
          </a:bodyPr>
          <a:lstStyle/>
          <a:p>
            <a:pPr algn="l">
              <a:lnSpc>
                <a:spcPts val="3840"/>
              </a:lnSpc>
            </a:pPr>
            <a:r>
              <a:rPr lang="en-US" b="true" sz="3200" spc="29">
                <a:solidFill>
                  <a:srgbClr val="FFFFFF"/>
                </a:solidFill>
                <a:latin typeface="Poppins Bold"/>
                <a:ea typeface="Poppins Bold"/>
                <a:cs typeface="Poppins Bold"/>
                <a:sym typeface="Poppins Bold"/>
              </a:rPr>
              <a:t>AUDITORIAS DA QUALIDADE</a:t>
            </a:r>
          </a:p>
        </p:txBody>
      </p:sp>
      <p:grpSp>
        <p:nvGrpSpPr>
          <p:cNvPr name="Group 5" id="5"/>
          <p:cNvGrpSpPr/>
          <p:nvPr/>
        </p:nvGrpSpPr>
        <p:grpSpPr>
          <a:xfrm rot="0">
            <a:off x="981317" y="2648512"/>
            <a:ext cx="6239465" cy="808073"/>
            <a:chOff x="0" y="0"/>
            <a:chExt cx="2230294" cy="288845"/>
          </a:xfrm>
        </p:grpSpPr>
        <p:sp>
          <p:nvSpPr>
            <p:cNvPr name="Freeform 6" id="6"/>
            <p:cNvSpPr/>
            <p:nvPr/>
          </p:nvSpPr>
          <p:spPr>
            <a:xfrm flipH="false" flipV="false" rot="0">
              <a:off x="0" y="0"/>
              <a:ext cx="2230294" cy="288845"/>
            </a:xfrm>
            <a:custGeom>
              <a:avLst/>
              <a:gdLst/>
              <a:ahLst/>
              <a:cxnLst/>
              <a:rect r="r" b="b" t="t" l="l"/>
              <a:pathLst>
                <a:path h="288845" w="2230294">
                  <a:moveTo>
                    <a:pt x="2027094" y="0"/>
                  </a:moveTo>
                  <a:lnTo>
                    <a:pt x="0" y="0"/>
                  </a:lnTo>
                  <a:lnTo>
                    <a:pt x="0" y="288845"/>
                  </a:lnTo>
                  <a:lnTo>
                    <a:pt x="2027094" y="288845"/>
                  </a:lnTo>
                  <a:lnTo>
                    <a:pt x="2230294" y="144423"/>
                  </a:lnTo>
                  <a:lnTo>
                    <a:pt x="2027094" y="0"/>
                  </a:lnTo>
                  <a:close/>
                </a:path>
              </a:pathLst>
            </a:custGeom>
            <a:solidFill>
              <a:srgbClr val="545454"/>
            </a:solidFill>
          </p:spPr>
        </p:sp>
        <p:sp>
          <p:nvSpPr>
            <p:cNvPr name="TextBox 7" id="7"/>
            <p:cNvSpPr txBox="true"/>
            <p:nvPr/>
          </p:nvSpPr>
          <p:spPr>
            <a:xfrm>
              <a:off x="0" y="-19050"/>
              <a:ext cx="2115994" cy="307895"/>
            </a:xfrm>
            <a:prstGeom prst="rect">
              <a:avLst/>
            </a:prstGeom>
          </p:spPr>
          <p:txBody>
            <a:bodyPr anchor="ctr" rtlCol="false" tIns="50800" lIns="50800" bIns="50800" rIns="50800"/>
            <a:lstStyle/>
            <a:p>
              <a:pPr algn="ctr">
                <a:lnSpc>
                  <a:spcPts val="2882"/>
                </a:lnSpc>
              </a:pPr>
            </a:p>
          </p:txBody>
        </p:sp>
      </p:grpSp>
      <p:sp>
        <p:nvSpPr>
          <p:cNvPr name="TextBox 8" id="8"/>
          <p:cNvSpPr txBox="true"/>
          <p:nvPr/>
        </p:nvSpPr>
        <p:spPr>
          <a:xfrm rot="0">
            <a:off x="1409012" y="2781086"/>
            <a:ext cx="3710018" cy="514350"/>
          </a:xfrm>
          <a:prstGeom prst="rect">
            <a:avLst/>
          </a:prstGeom>
        </p:spPr>
        <p:txBody>
          <a:bodyPr anchor="t" rtlCol="false" tIns="0" lIns="0" bIns="0" rIns="0">
            <a:spAutoFit/>
          </a:bodyPr>
          <a:lstStyle/>
          <a:p>
            <a:pPr algn="l">
              <a:lnSpc>
                <a:spcPts val="3840"/>
              </a:lnSpc>
            </a:pPr>
            <a:r>
              <a:rPr lang="en-US" sz="3200" spc="29" b="true">
                <a:solidFill>
                  <a:srgbClr val="FFFFFF"/>
                </a:solidFill>
                <a:latin typeface="Poppins Bold"/>
                <a:ea typeface="Poppins Bold"/>
                <a:cs typeface="Poppins Bold"/>
                <a:sym typeface="Poppins Bold"/>
              </a:rPr>
              <a:t>Auditoria Interna</a:t>
            </a:r>
          </a:p>
        </p:txBody>
      </p:sp>
      <p:sp>
        <p:nvSpPr>
          <p:cNvPr name="TextBox 9" id="9"/>
          <p:cNvSpPr txBox="true"/>
          <p:nvPr/>
        </p:nvSpPr>
        <p:spPr>
          <a:xfrm rot="0">
            <a:off x="1028700" y="3618510"/>
            <a:ext cx="15084905" cy="2619375"/>
          </a:xfrm>
          <a:prstGeom prst="rect">
            <a:avLst/>
          </a:prstGeom>
        </p:spPr>
        <p:txBody>
          <a:bodyPr anchor="t" rtlCol="false" tIns="0" lIns="0" bIns="0" rIns="0">
            <a:spAutoFit/>
          </a:bodyPr>
          <a:lstStyle/>
          <a:p>
            <a:pPr algn="just">
              <a:lnSpc>
                <a:spcPts val="2999"/>
              </a:lnSpc>
            </a:pPr>
            <a:r>
              <a:rPr lang="en-US" sz="2499" spc="22">
                <a:solidFill>
                  <a:srgbClr val="0B1E60"/>
                </a:solidFill>
                <a:latin typeface="Poppins"/>
                <a:ea typeface="Poppins"/>
                <a:cs typeface="Poppins"/>
                <a:sym typeface="Poppins"/>
              </a:rPr>
              <a:t>É aquela executada pela Risoterm com periodicidade definida</a:t>
            </a:r>
            <a:r>
              <a:rPr lang="en-US" sz="2499" spc="22">
                <a:solidFill>
                  <a:srgbClr val="0B1E60"/>
                </a:solidFill>
                <a:latin typeface="Poppins"/>
                <a:ea typeface="Poppins"/>
                <a:cs typeface="Poppins"/>
                <a:sym typeface="Poppins"/>
              </a:rPr>
              <a:t>.</a:t>
            </a:r>
          </a:p>
          <a:p>
            <a:pPr algn="just">
              <a:lnSpc>
                <a:spcPts val="2999"/>
              </a:lnSpc>
            </a:pPr>
          </a:p>
          <a:p>
            <a:pPr algn="just">
              <a:lnSpc>
                <a:spcPts val="2999"/>
              </a:lnSpc>
            </a:pPr>
            <a:r>
              <a:rPr lang="en-US" b="true" sz="2499" spc="22">
                <a:solidFill>
                  <a:srgbClr val="0B1E60"/>
                </a:solidFill>
                <a:latin typeface="Poppins Bold"/>
                <a:ea typeface="Poppins Bold"/>
                <a:cs typeface="Poppins Bold"/>
                <a:sym typeface="Poppins Bold"/>
              </a:rPr>
              <a:t>As auditorias são realizadas de uma a duas vezes por ano, com o objetivo de avaliar se os processos estão sendo executados de forma integrada e alinhada com os padrões estabelecidos. </a:t>
            </a:r>
          </a:p>
          <a:p>
            <a:pPr algn="just">
              <a:lnSpc>
                <a:spcPts val="2999"/>
              </a:lnSpc>
            </a:pPr>
            <a:r>
              <a:rPr lang="en-US" b="true" sz="2499" spc="22">
                <a:solidFill>
                  <a:srgbClr val="0B1E60"/>
                </a:solidFill>
                <a:latin typeface="Poppins Bold"/>
                <a:ea typeface="Poppins Bold"/>
                <a:cs typeface="Poppins Bold"/>
                <a:sym typeface="Poppins Bold"/>
              </a:rPr>
              <a:t>Essa prática estimula o engajamento dos colaboradores e fortalece a cultura da melhoria contínua.</a:t>
            </a:r>
          </a:p>
        </p:txBody>
      </p:sp>
      <p:sp>
        <p:nvSpPr>
          <p:cNvPr name="Freeform 10" id="10"/>
          <p:cNvSpPr/>
          <p:nvPr/>
        </p:nvSpPr>
        <p:spPr>
          <a:xfrm flipH="false" flipV="false" rot="0">
            <a:off x="16562039" y="8034786"/>
            <a:ext cx="3222382" cy="3330627"/>
          </a:xfrm>
          <a:custGeom>
            <a:avLst/>
            <a:gdLst/>
            <a:ahLst/>
            <a:cxnLst/>
            <a:rect r="r" b="b" t="t" l="l"/>
            <a:pathLst>
              <a:path h="3330627" w="3222382">
                <a:moveTo>
                  <a:pt x="0" y="0"/>
                </a:moveTo>
                <a:lnTo>
                  <a:pt x="3222381" y="0"/>
                </a:lnTo>
                <a:lnTo>
                  <a:pt x="3222381" y="3330627"/>
                </a:lnTo>
                <a:lnTo>
                  <a:pt x="0" y="3330627"/>
                </a:lnTo>
                <a:lnTo>
                  <a:pt x="0" y="0"/>
                </a:lnTo>
                <a:close/>
              </a:path>
            </a:pathLst>
          </a:custGeom>
          <a:blipFill>
            <a:blip r:embed="rId5">
              <a:alphaModFix amt="48000"/>
            </a:blip>
            <a:stretch>
              <a:fillRect l="0" t="0" r="0" b="0"/>
            </a:stretch>
          </a:blipFill>
        </p:spPr>
      </p:sp>
      <p:grpSp>
        <p:nvGrpSpPr>
          <p:cNvPr name="Group 11" id="11"/>
          <p:cNvGrpSpPr/>
          <p:nvPr/>
        </p:nvGrpSpPr>
        <p:grpSpPr>
          <a:xfrm rot="0">
            <a:off x="981317" y="6446357"/>
            <a:ext cx="6239465" cy="808073"/>
            <a:chOff x="0" y="0"/>
            <a:chExt cx="2230294" cy="288845"/>
          </a:xfrm>
        </p:grpSpPr>
        <p:sp>
          <p:nvSpPr>
            <p:cNvPr name="Freeform 12" id="12"/>
            <p:cNvSpPr/>
            <p:nvPr/>
          </p:nvSpPr>
          <p:spPr>
            <a:xfrm flipH="false" flipV="false" rot="0">
              <a:off x="0" y="0"/>
              <a:ext cx="2230294" cy="288845"/>
            </a:xfrm>
            <a:custGeom>
              <a:avLst/>
              <a:gdLst/>
              <a:ahLst/>
              <a:cxnLst/>
              <a:rect r="r" b="b" t="t" l="l"/>
              <a:pathLst>
                <a:path h="288845" w="2230294">
                  <a:moveTo>
                    <a:pt x="2027094" y="0"/>
                  </a:moveTo>
                  <a:lnTo>
                    <a:pt x="0" y="0"/>
                  </a:lnTo>
                  <a:lnTo>
                    <a:pt x="0" y="288845"/>
                  </a:lnTo>
                  <a:lnTo>
                    <a:pt x="2027094" y="288845"/>
                  </a:lnTo>
                  <a:lnTo>
                    <a:pt x="2230294" y="144423"/>
                  </a:lnTo>
                  <a:lnTo>
                    <a:pt x="2027094" y="0"/>
                  </a:lnTo>
                  <a:close/>
                </a:path>
              </a:pathLst>
            </a:custGeom>
            <a:solidFill>
              <a:srgbClr val="545454"/>
            </a:solidFill>
          </p:spPr>
        </p:sp>
        <p:sp>
          <p:nvSpPr>
            <p:cNvPr name="TextBox 13" id="13"/>
            <p:cNvSpPr txBox="true"/>
            <p:nvPr/>
          </p:nvSpPr>
          <p:spPr>
            <a:xfrm>
              <a:off x="0" y="-19050"/>
              <a:ext cx="2115994" cy="307895"/>
            </a:xfrm>
            <a:prstGeom prst="rect">
              <a:avLst/>
            </a:prstGeom>
          </p:spPr>
          <p:txBody>
            <a:bodyPr anchor="ctr" rtlCol="false" tIns="50800" lIns="50800" bIns="50800" rIns="50800"/>
            <a:lstStyle/>
            <a:p>
              <a:pPr algn="ctr">
                <a:lnSpc>
                  <a:spcPts val="2882"/>
                </a:lnSpc>
              </a:pPr>
            </a:p>
          </p:txBody>
        </p:sp>
      </p:grpSp>
      <p:sp>
        <p:nvSpPr>
          <p:cNvPr name="TextBox 14" id="14"/>
          <p:cNvSpPr txBox="true"/>
          <p:nvPr/>
        </p:nvSpPr>
        <p:spPr>
          <a:xfrm rot="0">
            <a:off x="1409012" y="6578931"/>
            <a:ext cx="6133009" cy="514350"/>
          </a:xfrm>
          <a:prstGeom prst="rect">
            <a:avLst/>
          </a:prstGeom>
        </p:spPr>
        <p:txBody>
          <a:bodyPr anchor="t" rtlCol="false" tIns="0" lIns="0" bIns="0" rIns="0">
            <a:spAutoFit/>
          </a:bodyPr>
          <a:lstStyle/>
          <a:p>
            <a:pPr algn="l">
              <a:lnSpc>
                <a:spcPts val="3840"/>
              </a:lnSpc>
            </a:pPr>
            <a:r>
              <a:rPr lang="en-US" sz="3200" spc="29" b="true">
                <a:solidFill>
                  <a:srgbClr val="FFFFFF"/>
                </a:solidFill>
                <a:latin typeface="Poppins Bold"/>
                <a:ea typeface="Poppins Bold"/>
                <a:cs typeface="Poppins Bold"/>
                <a:sym typeface="Poppins Bold"/>
              </a:rPr>
              <a:t>Auditoria Externa</a:t>
            </a:r>
          </a:p>
        </p:txBody>
      </p:sp>
      <p:sp>
        <p:nvSpPr>
          <p:cNvPr name="TextBox 15" id="15"/>
          <p:cNvSpPr txBox="true"/>
          <p:nvPr/>
        </p:nvSpPr>
        <p:spPr>
          <a:xfrm rot="0">
            <a:off x="1028700" y="7368730"/>
            <a:ext cx="16230600" cy="2619375"/>
          </a:xfrm>
          <a:prstGeom prst="rect">
            <a:avLst/>
          </a:prstGeom>
        </p:spPr>
        <p:txBody>
          <a:bodyPr anchor="t" rtlCol="false" tIns="0" lIns="0" bIns="0" rIns="0">
            <a:spAutoFit/>
          </a:bodyPr>
          <a:lstStyle/>
          <a:p>
            <a:pPr algn="just">
              <a:lnSpc>
                <a:spcPts val="2999"/>
              </a:lnSpc>
            </a:pPr>
            <a:r>
              <a:rPr lang="en-US" sz="2499" spc="22">
                <a:solidFill>
                  <a:srgbClr val="0B1E60"/>
                </a:solidFill>
                <a:latin typeface="Poppins"/>
                <a:ea typeface="Poppins"/>
                <a:cs typeface="Poppins"/>
                <a:sym typeface="Poppins"/>
              </a:rPr>
              <a:t>É aquela executada pelo organismo certificador</a:t>
            </a:r>
            <a:r>
              <a:rPr lang="en-US" sz="2499" spc="22">
                <a:solidFill>
                  <a:srgbClr val="0B1E60"/>
                </a:solidFill>
                <a:latin typeface="Poppins"/>
                <a:ea typeface="Poppins"/>
                <a:cs typeface="Poppins"/>
                <a:sym typeface="Poppins"/>
              </a:rPr>
              <a:t>.</a:t>
            </a:r>
          </a:p>
          <a:p>
            <a:pPr algn="just">
              <a:lnSpc>
                <a:spcPts val="2999"/>
              </a:lnSpc>
            </a:pPr>
          </a:p>
          <a:p>
            <a:pPr algn="just">
              <a:lnSpc>
                <a:spcPts val="2999"/>
              </a:lnSpc>
            </a:pPr>
            <a:r>
              <a:rPr lang="en-US" b="true" sz="2499" spc="22">
                <a:solidFill>
                  <a:srgbClr val="0B1E60"/>
                </a:solidFill>
                <a:latin typeface="Poppins Bold"/>
                <a:ea typeface="Poppins Bold"/>
                <a:cs typeface="Poppins Bold"/>
                <a:sym typeface="Poppins Bold"/>
              </a:rPr>
              <a:t>Durante a auditoria, é comum que o auditor questione os colaboradores sobre o seu conhecimento da Política da Qualidade, verificando se compreendem seus princípios e se estão alinhados com as práticas adotadas pela organização. Esse momento é essencial para reforçar o comprometimento com a cultura da excelência.</a:t>
            </a:r>
          </a:p>
          <a:p>
            <a:pPr algn="just">
              <a:lnSpc>
                <a:spcPts val="299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DAGtzvEPvjs</dc:identifier>
  <dcterms:modified xsi:type="dcterms:W3CDTF">2011-08-01T06:04:30Z</dcterms:modified>
  <cp:revision>1</cp:revision>
  <dc:title>Integração SGQ MOD</dc:title>
</cp:coreProperties>
</file>