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League Spartan" charset="1" panose="00000800000000000000"/>
      <p:regular r:id="rId28"/>
    </p:embeddedFont>
    <p:embeddedFont>
      <p:font typeface="TT Rounds Condensed Bold" charset="1" panose="02000806030000020003"/>
      <p:regular r:id="rId29"/>
    </p:embeddedFont>
    <p:embeddedFont>
      <p:font typeface="Calibri (MS) Bold" charset="1" panose="020F070203040403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45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11" Target="../media/image52.png" Type="http://schemas.openxmlformats.org/officeDocument/2006/relationships/image"/><Relationship Id="rId12" Target="../media/image45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55.png" Type="http://schemas.openxmlformats.org/officeDocument/2006/relationships/image"/><Relationship Id="rId12" Target="../media/image56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jpe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11" Target="../media/image45.png" Type="http://schemas.openxmlformats.org/officeDocument/2006/relationships/image"/><Relationship Id="rId12" Target="../media/image60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11" Target="../media/image45.png" Type="http://schemas.openxmlformats.org/officeDocument/2006/relationships/image"/><Relationship Id="rId12" Target="../media/image61.png" Type="http://schemas.openxmlformats.org/officeDocument/2006/relationships/image"/><Relationship Id="rId13" Target="../media/image62.png" Type="http://schemas.openxmlformats.org/officeDocument/2006/relationships/image"/><Relationship Id="rId14" Target="../media/image63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11" Target="../media/image45.png" Type="http://schemas.openxmlformats.org/officeDocument/2006/relationships/image"/><Relationship Id="rId12" Target="../media/image64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png" Type="http://schemas.openxmlformats.org/officeDocument/2006/relationships/image"/><Relationship Id="rId14" Target="../media/image29.svg" Type="http://schemas.openxmlformats.org/officeDocument/2006/relationships/image"/><Relationship Id="rId15" Target="../media/image30.png" Type="http://schemas.openxmlformats.org/officeDocument/2006/relationships/image"/><Relationship Id="rId16" Target="../media/image31.svg" Type="http://schemas.openxmlformats.org/officeDocument/2006/relationships/image"/><Relationship Id="rId17" Target="../media/image32.png" Type="http://schemas.openxmlformats.org/officeDocument/2006/relationships/image"/><Relationship Id="rId18" Target="../media/image33.sv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38.png" Type="http://schemas.openxmlformats.org/officeDocument/2006/relationships/image"/><Relationship Id="rId14" Target="../media/image39.png" Type="http://schemas.openxmlformats.org/officeDocument/2006/relationships/image"/><Relationship Id="rId15" Target="../media/image40.sv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E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2530219"/>
          </a:xfrm>
          <a:custGeom>
            <a:avLst/>
            <a:gdLst/>
            <a:ahLst/>
            <a:cxnLst/>
            <a:rect r="r" b="b" t="t" l="l"/>
            <a:pathLst>
              <a:path h="2530219" w="18288000">
                <a:moveTo>
                  <a:pt x="0" y="0"/>
                </a:moveTo>
                <a:lnTo>
                  <a:pt x="18288000" y="0"/>
                </a:lnTo>
                <a:lnTo>
                  <a:pt x="18288000" y="2530219"/>
                </a:lnTo>
                <a:lnTo>
                  <a:pt x="0" y="2530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5494" y="3126432"/>
            <a:ext cx="14842041" cy="3246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4800" spc="44">
                <a:solidFill>
                  <a:srgbClr val="FFFFFF"/>
                </a:solidFill>
                <a:latin typeface="League Spartan"/>
              </a:rPr>
              <a:t>PROCEDIMENTO </a:t>
            </a:r>
            <a:r>
              <a:rPr lang="en-US" sz="4800" spc="44">
                <a:solidFill>
                  <a:srgbClr val="FFFFFF"/>
                </a:solidFill>
                <a:latin typeface="League Spartan"/>
              </a:rPr>
              <a:t>DA QUALIDADE RISOTERM</a:t>
            </a:r>
          </a:p>
          <a:p>
            <a:pPr algn="ctr">
              <a:lnSpc>
                <a:spcPts val="9600"/>
              </a:lnSpc>
            </a:pPr>
          </a:p>
          <a:p>
            <a:pPr algn="ctr">
              <a:lnSpc>
                <a:spcPts val="9600"/>
              </a:lnSpc>
            </a:pPr>
            <a:r>
              <a:rPr lang="en-US" sz="6750" spc="-128">
                <a:solidFill>
                  <a:srgbClr val="FFFFFF"/>
                </a:solidFill>
                <a:latin typeface="League Spartan"/>
              </a:rPr>
              <a:t>PQR - 007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47700" y="789812"/>
            <a:ext cx="4059555" cy="950595"/>
          </a:xfrm>
          <a:custGeom>
            <a:avLst/>
            <a:gdLst/>
            <a:ahLst/>
            <a:cxnLst/>
            <a:rect r="r" b="b" t="t" l="l"/>
            <a:pathLst>
              <a:path h="950595" w="4059555">
                <a:moveTo>
                  <a:pt x="0" y="0"/>
                </a:moveTo>
                <a:lnTo>
                  <a:pt x="4059555" y="0"/>
                </a:lnTo>
                <a:lnTo>
                  <a:pt x="4059555" y="950594"/>
                </a:lnTo>
                <a:lnTo>
                  <a:pt x="0" y="950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31" r="0" b="-163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9140" y="8764905"/>
            <a:ext cx="13555028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spc="36">
                <a:solidFill>
                  <a:srgbClr val="FFFFFF"/>
                </a:solidFill>
                <a:latin typeface="TT Rounds Condensed Bold"/>
              </a:rPr>
              <a:t>COMUNICAÇÃO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70975" y="4459629"/>
            <a:ext cx="7309917" cy="3415725"/>
          </a:xfrm>
          <a:custGeom>
            <a:avLst/>
            <a:gdLst/>
            <a:ahLst/>
            <a:cxnLst/>
            <a:rect r="r" b="b" t="t" l="l"/>
            <a:pathLst>
              <a:path h="3415725" w="7309917">
                <a:moveTo>
                  <a:pt x="0" y="0"/>
                </a:moveTo>
                <a:lnTo>
                  <a:pt x="7309916" y="0"/>
                </a:lnTo>
                <a:lnTo>
                  <a:pt x="7309916" y="3415725"/>
                </a:lnTo>
                <a:lnTo>
                  <a:pt x="0" y="341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9719" y="1028700"/>
            <a:ext cx="1014529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2">
                <a:solidFill>
                  <a:srgbClr val="FFFFFF"/>
                </a:solidFill>
                <a:latin typeface="TT Rounds Condensed Bold"/>
              </a:rPr>
              <a:t>RECEBIMENTO, ANÁLISE E RESPOSTA A DEMANDAS</a:t>
            </a:r>
          </a:p>
          <a:p>
            <a:pPr algn="ctr">
              <a:lnSpc>
                <a:spcPts val="43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92566" y="2539300"/>
            <a:ext cx="17066734" cy="1314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AS DEMAIS DEMANDAS DE CARÁTER DE RECLAMAÇÃO SÃO DIRECIONADAS AO SETOR DE RECURSOS HUMANOS APÓS ANÁLISE DA DIRETORIA. A DEPENDER DA NATUREZA DA OCORRÊNCIA, É CONVOCADA UMA REUNIÃO COM OS ENVOLVIDOS E ABERTOS PLANOS DE AÇÃO.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52368" y="5302240"/>
            <a:ext cx="2510388" cy="1559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4"/>
              </a:lnSpc>
            </a:pPr>
            <a:r>
              <a:rPr lang="en-US" sz="4200" spc="37">
                <a:solidFill>
                  <a:srgbClr val="FFFFFF"/>
                </a:solidFill>
                <a:latin typeface="Calibri (MS) Bold"/>
              </a:rPr>
              <a:t>RECURSOS</a:t>
            </a:r>
          </a:p>
          <a:p>
            <a:pPr algn="ctr">
              <a:lnSpc>
                <a:spcPts val="5964"/>
              </a:lnSpc>
              <a:spcBef>
                <a:spcPct val="0"/>
              </a:spcBef>
            </a:pPr>
            <a:r>
              <a:rPr lang="en-US" sz="4200" spc="39">
                <a:solidFill>
                  <a:srgbClr val="FFFFFF"/>
                </a:solidFill>
                <a:latin typeface="Calibri (MS) Bold"/>
              </a:rPr>
              <a:t>HUMANOS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3999" y="4597910"/>
            <a:ext cx="2473795" cy="806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4"/>
              </a:lnSpc>
              <a:spcBef>
                <a:spcPct val="0"/>
              </a:spcBef>
            </a:pPr>
            <a:r>
              <a:rPr lang="en-US" sz="4200" spc="39">
                <a:solidFill>
                  <a:srgbClr val="FFFFFF"/>
                </a:solidFill>
                <a:latin typeface="Calibri (MS) Bold"/>
              </a:rPr>
              <a:t>REUNIÃO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751058"/>
            <a:ext cx="2473795" cy="689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2"/>
              </a:lnSpc>
              <a:spcBef>
                <a:spcPct val="0"/>
              </a:spcBef>
            </a:pPr>
            <a:r>
              <a:rPr lang="en-US" sz="3600" spc="33">
                <a:solidFill>
                  <a:srgbClr val="FFFFFF"/>
                </a:solidFill>
                <a:latin typeface="Calibri (MS) Bold"/>
              </a:rPr>
              <a:t>APURAÇÃO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08055" y="6979772"/>
            <a:ext cx="2609740" cy="550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  <a:spcBef>
                <a:spcPct val="0"/>
              </a:spcBef>
            </a:pPr>
            <a:r>
              <a:rPr lang="en-US" sz="2799" spc="26">
                <a:solidFill>
                  <a:srgbClr val="FFFFFF"/>
                </a:solidFill>
                <a:latin typeface="Calibri (MS) Bold"/>
              </a:rPr>
              <a:t>PLANO DE AÇÃO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303" y="3524420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014495" y="2995782"/>
            <a:ext cx="7916604" cy="6356171"/>
            <a:chOff x="0" y="0"/>
            <a:chExt cx="7467600" cy="59956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10"/>
              <a:stretch>
                <a:fillRect l="-9039" t="0" r="-9039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9080" y="2705270"/>
            <a:ext cx="106685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SITE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0465" y="5259445"/>
            <a:ext cx="4261224" cy="174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FORNECE INFORMAÇÕES BÁSICAS SOBRE A ORGANIZAÇÃO E SEU CONTEXTO.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217354" y="3229145"/>
            <a:ext cx="9146584" cy="5246370"/>
            <a:chOff x="0" y="0"/>
            <a:chExt cx="7981950" cy="45783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9"/>
              <a:stretch>
                <a:fillRect l="-16137" t="0" r="-16137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7303" y="3524420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9080" y="2705270"/>
            <a:ext cx="299377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INTRANET (REDE)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0465" y="5259445"/>
            <a:ext cx="4261224" cy="2171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PERMITE A CONSULTA E O COMPARTILHAMENTO DE DOCUMENTOS REFERENTES AO SISTEMA DE GESTÃO DA QUALIDADE.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9204" y="3408872"/>
            <a:ext cx="6026543" cy="6026543"/>
          </a:xfrm>
          <a:custGeom>
            <a:avLst/>
            <a:gdLst/>
            <a:ahLst/>
            <a:cxnLst/>
            <a:rect r="r" b="b" t="t" l="l"/>
            <a:pathLst>
              <a:path h="6026543" w="6026543">
                <a:moveTo>
                  <a:pt x="0" y="0"/>
                </a:moveTo>
                <a:lnTo>
                  <a:pt x="6026544" y="0"/>
                </a:lnTo>
                <a:lnTo>
                  <a:pt x="6026544" y="6026544"/>
                </a:lnTo>
                <a:lnTo>
                  <a:pt x="0" y="60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9143999" y="3369979"/>
            <a:ext cx="6534348" cy="5246370"/>
            <a:chOff x="0" y="0"/>
            <a:chExt cx="7467600" cy="59956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11"/>
              <a:stretch>
                <a:fillRect l="-32626" t="0" r="-32626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9080" y="2705270"/>
            <a:ext cx="299377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E-MAIL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32238" y="5321013"/>
            <a:ext cx="4261224" cy="1314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UTILIZADO PARA TROCA DE INFORMAÇÕES DIÁRIAS ENTRE AS PARTES INTERESSADAS.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743819" y="3380870"/>
            <a:ext cx="5370678" cy="5246370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15089" t="0" r="-1508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9080" y="2705270"/>
            <a:ext cx="49358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REUNIÕES DE COMITÊ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32238" y="5321013"/>
            <a:ext cx="4261224" cy="2171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REALIZADAS NO MÍNIMO A CADA 3 MESES PARA PROMOVER AS AÇÕES DO SGQ, IDENTIFICANDO MELHORIAS E ADEQUAÇÕES.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143400" y="2762420"/>
            <a:ext cx="3746438" cy="3659724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0" t="-19979" r="0" b="-19979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161215" y="2762420"/>
            <a:ext cx="3746438" cy="3659724"/>
            <a:chOff x="0" y="0"/>
            <a:chExt cx="4828540" cy="47167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13057" t="0" r="-13057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9080" y="2705270"/>
            <a:ext cx="49358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TREINAMENTOS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32238" y="5503172"/>
            <a:ext cx="4261224" cy="174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REALIZADOS DE ACORDO COM OS PLANOS ANUAIS DE TREINAMENTO DE CADA OBRA E DA SEDE.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019104" y="6422144"/>
            <a:ext cx="3746438" cy="3659724"/>
            <a:chOff x="0" y="0"/>
            <a:chExt cx="4828540" cy="4716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18561" t="0" r="-18561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2531" y="3343227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50" y="0"/>
                </a:lnTo>
                <a:lnTo>
                  <a:pt x="6427550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37214" y="2762420"/>
            <a:ext cx="6096034" cy="609603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9210" y="0"/>
                  </a:moveTo>
                  <a:lnTo>
                    <a:pt x="783590" y="0"/>
                  </a:lnTo>
                  <a:cubicBezTo>
                    <a:pt x="799722" y="0"/>
                    <a:pt x="812800" y="13078"/>
                    <a:pt x="812800" y="29210"/>
                  </a:cubicBezTo>
                  <a:lnTo>
                    <a:pt x="812800" y="783590"/>
                  </a:lnTo>
                  <a:cubicBezTo>
                    <a:pt x="812800" y="799722"/>
                    <a:pt x="799722" y="812800"/>
                    <a:pt x="783590" y="812800"/>
                  </a:cubicBezTo>
                  <a:lnTo>
                    <a:pt x="29210" y="812800"/>
                  </a:lnTo>
                  <a:cubicBezTo>
                    <a:pt x="13078" y="812800"/>
                    <a:pt x="0" y="799722"/>
                    <a:pt x="0" y="783590"/>
                  </a:cubicBezTo>
                  <a:lnTo>
                    <a:pt x="0" y="29210"/>
                  </a:lnTo>
                  <a:cubicBezTo>
                    <a:pt x="0" y="13078"/>
                    <a:pt x="13078" y="0"/>
                    <a:pt x="29210" y="0"/>
                  </a:cubicBezTo>
                  <a:close/>
                </a:path>
              </a:pathLst>
            </a:custGeom>
            <a:blipFill>
              <a:blip r:embed="rId10"/>
              <a:stretch>
                <a:fillRect l="-16666" t="0" r="-16666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9080" y="2705270"/>
            <a:ext cx="49358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DDS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75694" y="5689036"/>
            <a:ext cx="4261224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ACONTECEM DIARIAMENTE NAS FRENTES DE SERVIÇO.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2531" y="3343227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50" y="0"/>
                </a:lnTo>
                <a:lnTo>
                  <a:pt x="6427550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40203" y="2762420"/>
            <a:ext cx="4019936" cy="6195226"/>
          </a:xfrm>
          <a:custGeom>
            <a:avLst/>
            <a:gdLst/>
            <a:ahLst/>
            <a:cxnLst/>
            <a:rect r="r" b="b" t="t" l="l"/>
            <a:pathLst>
              <a:path h="6195226" w="4019936">
                <a:moveTo>
                  <a:pt x="0" y="0"/>
                </a:moveTo>
                <a:lnTo>
                  <a:pt x="4019936" y="0"/>
                </a:lnTo>
                <a:lnTo>
                  <a:pt x="4019936" y="6195225"/>
                </a:lnTo>
                <a:lnTo>
                  <a:pt x="0" y="6195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9080" y="2705270"/>
            <a:ext cx="49358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CARTILHA DO TRABALHADOR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75694" y="4617473"/>
            <a:ext cx="4261224" cy="3028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É O GUIA DA ORGANIZAÇÃO PARA OS COLABORADORES. INFORMA DE MANEIRA PRÁTICA A FILOSOFIA DA EMPRESA E COMO ELA SE POSICIONA PERANTE A SOCIEDADE E AOS SEUS COLABORADORES.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2531" y="3343227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50" y="0"/>
                </a:lnTo>
                <a:lnTo>
                  <a:pt x="6427550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39872" y="2902129"/>
            <a:ext cx="4320266" cy="6111782"/>
          </a:xfrm>
          <a:custGeom>
            <a:avLst/>
            <a:gdLst/>
            <a:ahLst/>
            <a:cxnLst/>
            <a:rect r="r" b="b" t="t" l="l"/>
            <a:pathLst>
              <a:path h="6111782" w="4320266">
                <a:moveTo>
                  <a:pt x="0" y="0"/>
                </a:moveTo>
                <a:lnTo>
                  <a:pt x="4320267" y="0"/>
                </a:lnTo>
                <a:lnTo>
                  <a:pt x="4320267" y="6111782"/>
                </a:lnTo>
                <a:lnTo>
                  <a:pt x="0" y="6111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9080" y="2705270"/>
            <a:ext cx="493585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PROGRAMA NOSSAS IDEIAS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75694" y="5078252"/>
            <a:ext cx="4261224" cy="2599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PROGRAMA DE INCENTIVO A IDEIAS DOS COLABORADORES REALIZADO SEMANALMENTE VIA WHATSAPP E QUE PREMIA MENSALMENTE AS MELHORES IDEIAS.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9204" y="3408872"/>
            <a:ext cx="6026543" cy="6026543"/>
          </a:xfrm>
          <a:custGeom>
            <a:avLst/>
            <a:gdLst/>
            <a:ahLst/>
            <a:cxnLst/>
            <a:rect r="r" b="b" t="t" l="l"/>
            <a:pathLst>
              <a:path h="6026543" w="6026543">
                <a:moveTo>
                  <a:pt x="0" y="0"/>
                </a:moveTo>
                <a:lnTo>
                  <a:pt x="6026544" y="0"/>
                </a:lnTo>
                <a:lnTo>
                  <a:pt x="6026544" y="6026544"/>
                </a:lnTo>
                <a:lnTo>
                  <a:pt x="0" y="60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8482476" y="3229145"/>
            <a:ext cx="9146584" cy="5246370"/>
            <a:chOff x="0" y="0"/>
            <a:chExt cx="7981950" cy="45783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2"/>
              <a:stretch>
                <a:fillRect l="-15885" t="0" r="-15885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9080" y="2705270"/>
            <a:ext cx="421122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CANAL DE DENÚNCIAS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32238" y="5321013"/>
            <a:ext cx="4261224" cy="174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CANAL PARA REGISTROS DE DENÚNCIAS DE FATOS QUE CONTRARIAM O CÓDIGO DE ÉTICA DA RISOTERM.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69165" y="4071297"/>
            <a:ext cx="4772043" cy="5187003"/>
          </a:xfrm>
          <a:custGeom>
            <a:avLst/>
            <a:gdLst/>
            <a:ahLst/>
            <a:cxnLst/>
            <a:rect r="r" b="b" t="t" l="l"/>
            <a:pathLst>
              <a:path h="5187003" w="4772043">
                <a:moveTo>
                  <a:pt x="0" y="0"/>
                </a:moveTo>
                <a:lnTo>
                  <a:pt x="4772043" y="0"/>
                </a:lnTo>
                <a:lnTo>
                  <a:pt x="4772043" y="5187003"/>
                </a:lnTo>
                <a:lnTo>
                  <a:pt x="0" y="5187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" y="937686"/>
            <a:ext cx="5211400" cy="599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OBJETIVOS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8009" y="2496746"/>
            <a:ext cx="9218089" cy="483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34"/>
              </a:lnSpc>
            </a:pPr>
            <a:r>
              <a:rPr lang="en-US" sz="2778" spc="26">
                <a:solidFill>
                  <a:srgbClr val="004AAD"/>
                </a:solidFill>
                <a:latin typeface="Calibri (MS) Bold"/>
              </a:rPr>
              <a:t>ESTA APRESENTAÇÃO TEM COMO OBJETIVO ESCLARECER: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38011" y="3741277"/>
            <a:ext cx="11093418" cy="45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40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AS PREMISSAS DESTE PROCEDIMENTO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8011" y="4653153"/>
            <a:ext cx="11093418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40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DEFINIÇÕES, CONCEITOS E RESPONSABILIDADES IMPORTANTES PARA ESTE PROCEDIMENTO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8011" y="5779354"/>
            <a:ext cx="11487904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40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COMO ESTE PROCEDIMENTO CONTRIBUI PARA O FUNCIONAMENTO DA ORGANIZAÇÃO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096352"/>
            <a:ext cx="11093418" cy="45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40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COMO COLOCAR AS DIRETRIZES DESTE PROCEDIMENTO EM PRÁTICA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8011" y="7981796"/>
            <a:ext cx="11093418" cy="45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40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DIVULGAR OS CANAIS DE COMUNICAÇÃO DA ORGANIZAÇÃO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9204" y="3408872"/>
            <a:ext cx="6026543" cy="6026543"/>
          </a:xfrm>
          <a:custGeom>
            <a:avLst/>
            <a:gdLst/>
            <a:ahLst/>
            <a:cxnLst/>
            <a:rect r="r" b="b" t="t" l="l"/>
            <a:pathLst>
              <a:path h="6026543" w="6026543">
                <a:moveTo>
                  <a:pt x="0" y="0"/>
                </a:moveTo>
                <a:lnTo>
                  <a:pt x="6026544" y="0"/>
                </a:lnTo>
                <a:lnTo>
                  <a:pt x="6026544" y="6026544"/>
                </a:lnTo>
                <a:lnTo>
                  <a:pt x="0" y="60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4173468"/>
            <a:ext cx="2733451" cy="3866951"/>
          </a:xfrm>
          <a:custGeom>
            <a:avLst/>
            <a:gdLst/>
            <a:ahLst/>
            <a:cxnLst/>
            <a:rect r="r" b="b" t="t" l="l"/>
            <a:pathLst>
              <a:path h="3866951" w="2733451">
                <a:moveTo>
                  <a:pt x="0" y="0"/>
                </a:moveTo>
                <a:lnTo>
                  <a:pt x="2733451" y="0"/>
                </a:lnTo>
                <a:lnTo>
                  <a:pt x="2733451" y="3866951"/>
                </a:lnTo>
                <a:lnTo>
                  <a:pt x="0" y="38669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32371" y="3945880"/>
            <a:ext cx="2716759" cy="3843337"/>
          </a:xfrm>
          <a:custGeom>
            <a:avLst/>
            <a:gdLst/>
            <a:ahLst/>
            <a:cxnLst/>
            <a:rect r="r" b="b" t="t" l="l"/>
            <a:pathLst>
              <a:path h="3843337" w="2716759">
                <a:moveTo>
                  <a:pt x="0" y="0"/>
                </a:moveTo>
                <a:lnTo>
                  <a:pt x="2716759" y="0"/>
                </a:lnTo>
                <a:lnTo>
                  <a:pt x="2716759" y="3843337"/>
                </a:lnTo>
                <a:lnTo>
                  <a:pt x="0" y="3843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49517" y="4238739"/>
            <a:ext cx="2138445" cy="3801681"/>
          </a:xfrm>
          <a:custGeom>
            <a:avLst/>
            <a:gdLst/>
            <a:ahLst/>
            <a:cxnLst/>
            <a:rect r="r" b="b" t="t" l="l"/>
            <a:pathLst>
              <a:path h="3801681" w="2138445">
                <a:moveTo>
                  <a:pt x="0" y="0"/>
                </a:moveTo>
                <a:lnTo>
                  <a:pt x="2138446" y="0"/>
                </a:lnTo>
                <a:lnTo>
                  <a:pt x="2138446" y="3801680"/>
                </a:lnTo>
                <a:lnTo>
                  <a:pt x="0" y="3801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17749" y="5528699"/>
            <a:ext cx="5490202" cy="1701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A RISOTERM FAZ USO DA COMUNICAÇÃO VIA WHATSAPP CORPORATIVO PARA TRANSMITIR INFORMAÇÕES DE FORMA RÁPIDA ENTRE OS COLABORADORES.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9080" y="2705270"/>
            <a:ext cx="550089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WHATSAPP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9204" y="3408872"/>
            <a:ext cx="6026543" cy="6026543"/>
          </a:xfrm>
          <a:custGeom>
            <a:avLst/>
            <a:gdLst/>
            <a:ahLst/>
            <a:cxnLst/>
            <a:rect r="r" b="b" t="t" l="l"/>
            <a:pathLst>
              <a:path h="6026543" w="6026543">
                <a:moveTo>
                  <a:pt x="0" y="0"/>
                </a:moveTo>
                <a:lnTo>
                  <a:pt x="6026544" y="0"/>
                </a:lnTo>
                <a:lnTo>
                  <a:pt x="6026544" y="6026544"/>
                </a:lnTo>
                <a:lnTo>
                  <a:pt x="0" y="60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575113"/>
            <a:ext cx="689361" cy="654031"/>
          </a:xfrm>
          <a:custGeom>
            <a:avLst/>
            <a:gdLst/>
            <a:ahLst/>
            <a:cxnLst/>
            <a:rect r="r" b="b" t="t" l="l"/>
            <a:pathLst>
              <a:path h="654031" w="689361">
                <a:moveTo>
                  <a:pt x="0" y="0"/>
                </a:moveTo>
                <a:lnTo>
                  <a:pt x="689361" y="0"/>
                </a:lnTo>
                <a:lnTo>
                  <a:pt x="689361" y="654032"/>
                </a:lnTo>
                <a:lnTo>
                  <a:pt x="0" y="654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9076" y="3585988"/>
            <a:ext cx="6427549" cy="5672312"/>
          </a:xfrm>
          <a:custGeom>
            <a:avLst/>
            <a:gdLst/>
            <a:ahLst/>
            <a:cxnLst/>
            <a:rect r="r" b="b" t="t" l="l"/>
            <a:pathLst>
              <a:path h="5672312" w="6427549">
                <a:moveTo>
                  <a:pt x="0" y="0"/>
                </a:moveTo>
                <a:lnTo>
                  <a:pt x="6427549" y="0"/>
                </a:lnTo>
                <a:lnTo>
                  <a:pt x="6427549" y="5672312"/>
                </a:lnTo>
                <a:lnTo>
                  <a:pt x="0" y="5672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17749" y="5153604"/>
            <a:ext cx="5490202" cy="220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928"/>
              </a:lnSpc>
              <a:buFont typeface="Arial"/>
              <a:buChar char="•"/>
            </a:pPr>
            <a:r>
              <a:rPr lang="en-US" sz="2400" spc="21">
                <a:solidFill>
                  <a:srgbClr val="004AAD"/>
                </a:solidFill>
                <a:latin typeface="Calibri (MS) Bold"/>
              </a:rPr>
              <a:t>REUNIÕES</a:t>
            </a:r>
          </a:p>
          <a:p>
            <a:pPr algn="l" marL="518160" indent="-259080" lvl="1">
              <a:lnSpc>
                <a:spcPts val="5928"/>
              </a:lnSpc>
              <a:buFont typeface="Arial"/>
              <a:buChar char="•"/>
            </a:pPr>
            <a:r>
              <a:rPr lang="en-US" sz="2400" spc="21">
                <a:solidFill>
                  <a:srgbClr val="004AAD"/>
                </a:solidFill>
                <a:latin typeface="Calibri (MS) Bold"/>
              </a:rPr>
              <a:t>COMUNICAÇÃO DIÁRIA VIA RÁDIO</a:t>
            </a:r>
          </a:p>
          <a:p>
            <a:pPr algn="l" marL="518160" indent="-259080" lvl="1">
              <a:lnSpc>
                <a:spcPts val="5928"/>
              </a:lnSpc>
              <a:buFont typeface="Arial"/>
              <a:buChar char="•"/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PESQUISA DE SATISFAÇÃO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495748" y="3349601"/>
            <a:ext cx="5246370" cy="5246370"/>
            <a:chOff x="0" y="0"/>
            <a:chExt cx="3282950" cy="32829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56" t="0" r="-656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CANAIS DE COMUNICAÇÃO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9080" y="2705270"/>
            <a:ext cx="550089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3"/>
              </a:lnSpc>
              <a:spcBef>
                <a:spcPct val="0"/>
              </a:spcBef>
            </a:pPr>
            <a:r>
              <a:rPr lang="en-US" sz="3077" spc="28">
                <a:solidFill>
                  <a:srgbClr val="004AAD"/>
                </a:solidFill>
                <a:latin typeface="Calibri (MS) Bold"/>
              </a:rPr>
              <a:t>COMUNICAÇÃO COM O CLIENTE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1E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2530219"/>
          </a:xfrm>
          <a:custGeom>
            <a:avLst/>
            <a:gdLst/>
            <a:ahLst/>
            <a:cxnLst/>
            <a:rect r="r" b="b" t="t" l="l"/>
            <a:pathLst>
              <a:path h="2530219" w="18288000">
                <a:moveTo>
                  <a:pt x="0" y="0"/>
                </a:moveTo>
                <a:lnTo>
                  <a:pt x="18288000" y="0"/>
                </a:lnTo>
                <a:lnTo>
                  <a:pt x="18288000" y="2530219"/>
                </a:lnTo>
                <a:lnTo>
                  <a:pt x="0" y="2530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22980" y="5173077"/>
            <a:ext cx="14842041" cy="1304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750" spc="63">
                <a:solidFill>
                  <a:srgbClr val="FFFFFF"/>
                </a:solidFill>
                <a:latin typeface="TT Rounds Condensed Bold"/>
              </a:rPr>
              <a:t>OBRIGADO!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47700" y="789812"/>
            <a:ext cx="4059555" cy="950595"/>
          </a:xfrm>
          <a:custGeom>
            <a:avLst/>
            <a:gdLst/>
            <a:ahLst/>
            <a:cxnLst/>
            <a:rect r="r" b="b" t="t" l="l"/>
            <a:pathLst>
              <a:path h="950595" w="4059555">
                <a:moveTo>
                  <a:pt x="0" y="0"/>
                </a:moveTo>
                <a:lnTo>
                  <a:pt x="4059555" y="0"/>
                </a:lnTo>
                <a:lnTo>
                  <a:pt x="4059555" y="950594"/>
                </a:lnTo>
                <a:lnTo>
                  <a:pt x="0" y="950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31" r="0" b="-1631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48740" y="3067656"/>
            <a:ext cx="15092926" cy="456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4">
                <a:solidFill>
                  <a:srgbClr val="004AAD"/>
                </a:solidFill>
                <a:latin typeface="Calibri (MS) Bold"/>
              </a:rPr>
              <a:t>E</a:t>
            </a:r>
            <a:r>
              <a:rPr lang="en-US" sz="2700" spc="24">
                <a:solidFill>
                  <a:srgbClr val="004AAD"/>
                </a:solidFill>
                <a:latin typeface="Calibri (MS) Bold"/>
              </a:rPr>
              <a:t>STABELECER A SISTEMÁTICA QUE A ORGANIZAÇÃO DEVE SEGUIR PARA A EFETUAR A COMUNICAÇÃO COM TODAS AS PARTES INTERESSADAS.</a:t>
            </a:r>
          </a:p>
          <a:p>
            <a:pPr algn="just">
              <a:lnSpc>
                <a:spcPts val="3240"/>
              </a:lnSpc>
            </a:pPr>
          </a:p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4">
                <a:solidFill>
                  <a:srgbClr val="004AAD"/>
                </a:solidFill>
                <a:latin typeface="Calibri (MS) Bold"/>
              </a:rPr>
              <a:t>FORNECER AS ATRIBUIÇÕES E RESPONSABILIDADES DE CADA COMPONENTE DA ORGANIZAÇÃO PARA O CUMPRIMENTO DESTAS DIRETRIZES.</a:t>
            </a:r>
          </a:p>
          <a:p>
            <a:pPr algn="just">
              <a:lnSpc>
                <a:spcPts val="3240"/>
              </a:lnSpc>
            </a:pPr>
          </a:p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5">
                <a:solidFill>
                  <a:srgbClr val="004AAD"/>
                </a:solidFill>
                <a:latin typeface="Calibri (MS) Bold"/>
              </a:rPr>
              <a:t>PROMOVER A IMPORTÂNCIA DA COMUNICAÇÃO NO CONTEXTO ORGANIZACIONAL DE FORMA GERAL, SEJA ELA INTERNA OU EXTERNA E EM TODOS OS SENTIDOS DE FLUXO.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9028" y="922331"/>
            <a:ext cx="521140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PREMISSAS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48740" y="3067656"/>
            <a:ext cx="15092926" cy="415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4">
                <a:solidFill>
                  <a:srgbClr val="004AAD"/>
                </a:solidFill>
                <a:latin typeface="Calibri (MS) Bold"/>
              </a:rPr>
              <a:t>ESTABELECE OS CANAIS DE COMUNICAÇÃO INTERNOS E EXERNOS DA ORGANIZAÇÃO.</a:t>
            </a:r>
          </a:p>
          <a:p>
            <a:pPr algn="just">
              <a:lnSpc>
                <a:spcPts val="3240"/>
              </a:lnSpc>
            </a:pPr>
          </a:p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4">
                <a:solidFill>
                  <a:srgbClr val="004AAD"/>
                </a:solidFill>
                <a:latin typeface="Calibri (MS) Bold"/>
              </a:rPr>
              <a:t>APRESENTA O PLANO DE COMUNICAÇÃO, QUE DEFINE OS PARÂMETROS DA COMUNICAÇÃO A SEREM OBSERVADOS.</a:t>
            </a:r>
          </a:p>
          <a:p>
            <a:pPr algn="just">
              <a:lnSpc>
                <a:spcPts val="3240"/>
              </a:lnSpc>
            </a:pPr>
          </a:p>
          <a:p>
            <a:pPr algn="just">
              <a:lnSpc>
                <a:spcPts val="3240"/>
              </a:lnSpc>
            </a:pPr>
          </a:p>
          <a:p>
            <a:pPr algn="just" marL="582930" indent="-291465" lvl="1">
              <a:lnSpc>
                <a:spcPts val="3240"/>
              </a:lnSpc>
              <a:buFont typeface="Arial"/>
              <a:buChar char="•"/>
            </a:pPr>
            <a:r>
              <a:rPr lang="en-US" sz="2700" spc="25">
                <a:solidFill>
                  <a:srgbClr val="004AAD"/>
                </a:solidFill>
                <a:latin typeface="Calibri (MS) Bold"/>
              </a:rPr>
              <a:t>APRESENTA O RISONECT, QUE É O SISTEMA INTERNO DE DISPONIBILIZAÇÃO DE ARQUIVOS DA ORGANIZAÇÃO.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9719" y="1028700"/>
            <a:ext cx="689555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DETALHAMENTO DAS ATIVIDADES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22571">
            <a:off x="8716718" y="5320353"/>
            <a:ext cx="6269086" cy="4114800"/>
          </a:xfrm>
          <a:custGeom>
            <a:avLst/>
            <a:gdLst/>
            <a:ahLst/>
            <a:cxnLst/>
            <a:rect r="r" b="b" t="t" l="l"/>
            <a:pathLst>
              <a:path h="4114800" w="6269086">
                <a:moveTo>
                  <a:pt x="0" y="0"/>
                </a:moveTo>
                <a:lnTo>
                  <a:pt x="6269086" y="0"/>
                </a:lnTo>
                <a:lnTo>
                  <a:pt x="6269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0077" y="2890741"/>
            <a:ext cx="2860250" cy="1301414"/>
          </a:xfrm>
          <a:custGeom>
            <a:avLst/>
            <a:gdLst/>
            <a:ahLst/>
            <a:cxnLst/>
            <a:rect r="r" b="b" t="t" l="l"/>
            <a:pathLst>
              <a:path h="1301414" w="2860250">
                <a:moveTo>
                  <a:pt x="0" y="0"/>
                </a:moveTo>
                <a:lnTo>
                  <a:pt x="2860250" y="0"/>
                </a:lnTo>
                <a:lnTo>
                  <a:pt x="2860250" y="1301413"/>
                </a:lnTo>
                <a:lnTo>
                  <a:pt x="0" y="1301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245892">
            <a:off x="4253096" y="3063395"/>
            <a:ext cx="351304" cy="907124"/>
          </a:xfrm>
          <a:custGeom>
            <a:avLst/>
            <a:gdLst/>
            <a:ahLst/>
            <a:cxnLst/>
            <a:rect r="r" b="b" t="t" l="l"/>
            <a:pathLst>
              <a:path h="907124" w="351304">
                <a:moveTo>
                  <a:pt x="0" y="0"/>
                </a:moveTo>
                <a:lnTo>
                  <a:pt x="351304" y="0"/>
                </a:lnTo>
                <a:lnTo>
                  <a:pt x="351304" y="907123"/>
                </a:lnTo>
                <a:lnTo>
                  <a:pt x="0" y="9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41079" y="2813469"/>
            <a:ext cx="3228539" cy="1607787"/>
          </a:xfrm>
          <a:custGeom>
            <a:avLst/>
            <a:gdLst/>
            <a:ahLst/>
            <a:cxnLst/>
            <a:rect r="r" b="b" t="t" l="l"/>
            <a:pathLst>
              <a:path h="1607787" w="3228539">
                <a:moveTo>
                  <a:pt x="0" y="0"/>
                </a:moveTo>
                <a:lnTo>
                  <a:pt x="3228540" y="0"/>
                </a:lnTo>
                <a:lnTo>
                  <a:pt x="3228540" y="1607787"/>
                </a:lnTo>
                <a:lnTo>
                  <a:pt x="0" y="1607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0077" y="5218588"/>
            <a:ext cx="2860250" cy="1301414"/>
          </a:xfrm>
          <a:custGeom>
            <a:avLst/>
            <a:gdLst/>
            <a:ahLst/>
            <a:cxnLst/>
            <a:rect r="r" b="b" t="t" l="l"/>
            <a:pathLst>
              <a:path h="1301414" w="2860250">
                <a:moveTo>
                  <a:pt x="0" y="0"/>
                </a:moveTo>
                <a:lnTo>
                  <a:pt x="2860250" y="0"/>
                </a:lnTo>
                <a:lnTo>
                  <a:pt x="2860250" y="1301413"/>
                </a:lnTo>
                <a:lnTo>
                  <a:pt x="0" y="1301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245892">
            <a:off x="4253096" y="5391242"/>
            <a:ext cx="351304" cy="907124"/>
          </a:xfrm>
          <a:custGeom>
            <a:avLst/>
            <a:gdLst/>
            <a:ahLst/>
            <a:cxnLst/>
            <a:rect r="r" b="b" t="t" l="l"/>
            <a:pathLst>
              <a:path h="907124" w="351304">
                <a:moveTo>
                  <a:pt x="0" y="0"/>
                </a:moveTo>
                <a:lnTo>
                  <a:pt x="351304" y="0"/>
                </a:lnTo>
                <a:lnTo>
                  <a:pt x="351304" y="907124"/>
                </a:lnTo>
                <a:lnTo>
                  <a:pt x="0" y="907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41079" y="5141317"/>
            <a:ext cx="3228539" cy="1607787"/>
          </a:xfrm>
          <a:custGeom>
            <a:avLst/>
            <a:gdLst/>
            <a:ahLst/>
            <a:cxnLst/>
            <a:rect r="r" b="b" t="t" l="l"/>
            <a:pathLst>
              <a:path h="1607787" w="3228539">
                <a:moveTo>
                  <a:pt x="0" y="0"/>
                </a:moveTo>
                <a:lnTo>
                  <a:pt x="3228540" y="0"/>
                </a:lnTo>
                <a:lnTo>
                  <a:pt x="3228540" y="1607786"/>
                </a:lnTo>
                <a:lnTo>
                  <a:pt x="0" y="1607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0077" y="7455024"/>
            <a:ext cx="2860250" cy="1301414"/>
          </a:xfrm>
          <a:custGeom>
            <a:avLst/>
            <a:gdLst/>
            <a:ahLst/>
            <a:cxnLst/>
            <a:rect r="r" b="b" t="t" l="l"/>
            <a:pathLst>
              <a:path h="1301414" w="2860250">
                <a:moveTo>
                  <a:pt x="0" y="0"/>
                </a:moveTo>
                <a:lnTo>
                  <a:pt x="2860250" y="0"/>
                </a:lnTo>
                <a:lnTo>
                  <a:pt x="2860250" y="1301414"/>
                </a:lnTo>
                <a:lnTo>
                  <a:pt x="0" y="1301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245892">
            <a:off x="4253096" y="7627679"/>
            <a:ext cx="351304" cy="907124"/>
          </a:xfrm>
          <a:custGeom>
            <a:avLst/>
            <a:gdLst/>
            <a:ahLst/>
            <a:cxnLst/>
            <a:rect r="r" b="b" t="t" l="l"/>
            <a:pathLst>
              <a:path h="907124" w="351304">
                <a:moveTo>
                  <a:pt x="0" y="0"/>
                </a:moveTo>
                <a:lnTo>
                  <a:pt x="351304" y="0"/>
                </a:lnTo>
                <a:lnTo>
                  <a:pt x="351304" y="907123"/>
                </a:lnTo>
                <a:lnTo>
                  <a:pt x="0" y="9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41079" y="7377753"/>
            <a:ext cx="3228539" cy="1607787"/>
          </a:xfrm>
          <a:custGeom>
            <a:avLst/>
            <a:gdLst/>
            <a:ahLst/>
            <a:cxnLst/>
            <a:rect r="r" b="b" t="t" l="l"/>
            <a:pathLst>
              <a:path h="1607787" w="3228539">
                <a:moveTo>
                  <a:pt x="0" y="0"/>
                </a:moveTo>
                <a:lnTo>
                  <a:pt x="3228540" y="0"/>
                </a:lnTo>
                <a:lnTo>
                  <a:pt x="3228540" y="1607787"/>
                </a:lnTo>
                <a:lnTo>
                  <a:pt x="0" y="1607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650744" y="2890741"/>
            <a:ext cx="2860250" cy="1301414"/>
          </a:xfrm>
          <a:custGeom>
            <a:avLst/>
            <a:gdLst/>
            <a:ahLst/>
            <a:cxnLst/>
            <a:rect r="r" b="b" t="t" l="l"/>
            <a:pathLst>
              <a:path h="1301414" w="2860250">
                <a:moveTo>
                  <a:pt x="0" y="0"/>
                </a:moveTo>
                <a:lnTo>
                  <a:pt x="2860250" y="0"/>
                </a:lnTo>
                <a:lnTo>
                  <a:pt x="2860250" y="1301413"/>
                </a:lnTo>
                <a:lnTo>
                  <a:pt x="0" y="1301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245892">
            <a:off x="13103763" y="3063395"/>
            <a:ext cx="351304" cy="907124"/>
          </a:xfrm>
          <a:custGeom>
            <a:avLst/>
            <a:gdLst/>
            <a:ahLst/>
            <a:cxnLst/>
            <a:rect r="r" b="b" t="t" l="l"/>
            <a:pathLst>
              <a:path h="907124" w="351304">
                <a:moveTo>
                  <a:pt x="0" y="0"/>
                </a:moveTo>
                <a:lnTo>
                  <a:pt x="351304" y="0"/>
                </a:lnTo>
                <a:lnTo>
                  <a:pt x="351304" y="907123"/>
                </a:lnTo>
                <a:lnTo>
                  <a:pt x="0" y="9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891746" y="2813469"/>
            <a:ext cx="3228539" cy="1607787"/>
          </a:xfrm>
          <a:custGeom>
            <a:avLst/>
            <a:gdLst/>
            <a:ahLst/>
            <a:cxnLst/>
            <a:rect r="r" b="b" t="t" l="l"/>
            <a:pathLst>
              <a:path h="1607787" w="3228539">
                <a:moveTo>
                  <a:pt x="0" y="0"/>
                </a:moveTo>
                <a:lnTo>
                  <a:pt x="3228540" y="0"/>
                </a:lnTo>
                <a:lnTo>
                  <a:pt x="3228540" y="1607787"/>
                </a:lnTo>
                <a:lnTo>
                  <a:pt x="0" y="1607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650744" y="4937007"/>
            <a:ext cx="2860250" cy="1301414"/>
          </a:xfrm>
          <a:custGeom>
            <a:avLst/>
            <a:gdLst/>
            <a:ahLst/>
            <a:cxnLst/>
            <a:rect r="r" b="b" t="t" l="l"/>
            <a:pathLst>
              <a:path h="1301414" w="2860250">
                <a:moveTo>
                  <a:pt x="0" y="0"/>
                </a:moveTo>
                <a:lnTo>
                  <a:pt x="2860250" y="0"/>
                </a:lnTo>
                <a:lnTo>
                  <a:pt x="2860250" y="1301413"/>
                </a:lnTo>
                <a:lnTo>
                  <a:pt x="0" y="1301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245892">
            <a:off x="13103763" y="5109661"/>
            <a:ext cx="351304" cy="907124"/>
          </a:xfrm>
          <a:custGeom>
            <a:avLst/>
            <a:gdLst/>
            <a:ahLst/>
            <a:cxnLst/>
            <a:rect r="r" b="b" t="t" l="l"/>
            <a:pathLst>
              <a:path h="907124" w="351304">
                <a:moveTo>
                  <a:pt x="0" y="0"/>
                </a:moveTo>
                <a:lnTo>
                  <a:pt x="351304" y="0"/>
                </a:lnTo>
                <a:lnTo>
                  <a:pt x="351304" y="907123"/>
                </a:lnTo>
                <a:lnTo>
                  <a:pt x="0" y="9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891746" y="4859735"/>
            <a:ext cx="3228539" cy="1607787"/>
          </a:xfrm>
          <a:custGeom>
            <a:avLst/>
            <a:gdLst/>
            <a:ahLst/>
            <a:cxnLst/>
            <a:rect r="r" b="b" t="t" l="l"/>
            <a:pathLst>
              <a:path h="1607787" w="3228539">
                <a:moveTo>
                  <a:pt x="0" y="0"/>
                </a:moveTo>
                <a:lnTo>
                  <a:pt x="3228540" y="0"/>
                </a:lnTo>
                <a:lnTo>
                  <a:pt x="3228540" y="1607787"/>
                </a:lnTo>
                <a:lnTo>
                  <a:pt x="0" y="16077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79719" y="1028700"/>
            <a:ext cx="521140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DEFINIÇÕES E CONCEITOS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00077" y="3268560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COLABORADOR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200085" y="3047426"/>
            <a:ext cx="2860250" cy="1092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  <a:spcBef>
                <a:spcPct val="0"/>
              </a:spcBef>
            </a:pPr>
            <a:r>
              <a:rPr lang="en-US" sz="2304" spc="21">
                <a:solidFill>
                  <a:srgbClr val="FFFFFF"/>
                </a:solidFill>
                <a:latin typeface="Calibri (MS) Bold"/>
              </a:rPr>
              <a:t>Todos os empregados da Risoterm e terceirizadas.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0077" y="5449454"/>
            <a:ext cx="2860250" cy="92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SESSÕES DE COMUNICAÇÃO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00085" y="5375273"/>
            <a:ext cx="2860250" cy="1092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  <a:spcBef>
                <a:spcPct val="0"/>
              </a:spcBef>
            </a:pPr>
            <a:r>
              <a:rPr lang="en-US" sz="2304" spc="21">
                <a:solidFill>
                  <a:srgbClr val="FFFFFF"/>
                </a:solidFill>
                <a:latin typeface="Calibri (MS) Bold"/>
              </a:rPr>
              <a:t>Eventos utilizados para divulgação de informações.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00077" y="7685891"/>
            <a:ext cx="2860250" cy="92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REUNIÃO DE COMITÊ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194525" y="7437605"/>
            <a:ext cx="2860250" cy="1440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  <a:spcBef>
                <a:spcPct val="0"/>
              </a:spcBef>
            </a:pPr>
            <a:r>
              <a:rPr lang="en-US" sz="2304" spc="21">
                <a:solidFill>
                  <a:srgbClr val="FFFFFF"/>
                </a:solidFill>
                <a:latin typeface="Calibri (MS) Bold"/>
              </a:rPr>
              <a:t>Reuniões realizadas periodicamente para acompanhamento do SGQ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650744" y="3121607"/>
            <a:ext cx="2860250" cy="92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REUNIÃO DE ANÁLISE CRÍTICA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075891" y="2971510"/>
            <a:ext cx="2860250" cy="1092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5"/>
              </a:lnSpc>
              <a:spcBef>
                <a:spcPct val="0"/>
              </a:spcBef>
            </a:pPr>
            <a:r>
              <a:rPr lang="en-US" sz="2304" spc="21">
                <a:solidFill>
                  <a:srgbClr val="FFFFFF"/>
                </a:solidFill>
                <a:latin typeface="Calibri (MS) Bold"/>
              </a:rPr>
              <a:t>Reuniões que visam análise, adequação e melhoria dos sistemas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650744" y="5167873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DDS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075891" y="4926081"/>
            <a:ext cx="286025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n-US" sz="2204" spc="20">
                <a:solidFill>
                  <a:srgbClr val="FFFFFF"/>
                </a:solidFill>
                <a:latin typeface="Calibri (MS) Bold"/>
              </a:rPr>
              <a:t>Reuniões de curta duração que acontecem antes do expediente nas áreas operacionais.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1089" y="2865482"/>
            <a:ext cx="4016151" cy="1351930"/>
          </a:xfrm>
          <a:custGeom>
            <a:avLst/>
            <a:gdLst/>
            <a:ahLst/>
            <a:cxnLst/>
            <a:rect r="r" b="b" t="t" l="l"/>
            <a:pathLst>
              <a:path h="1351930" w="4016151">
                <a:moveTo>
                  <a:pt x="0" y="0"/>
                </a:moveTo>
                <a:lnTo>
                  <a:pt x="4016150" y="0"/>
                </a:lnTo>
                <a:lnTo>
                  <a:pt x="4016150" y="1351930"/>
                </a:lnTo>
                <a:lnTo>
                  <a:pt x="0" y="1351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41089" y="3757185"/>
            <a:ext cx="4410895" cy="2370856"/>
          </a:xfrm>
          <a:custGeom>
            <a:avLst/>
            <a:gdLst/>
            <a:ahLst/>
            <a:cxnLst/>
            <a:rect r="r" b="b" t="t" l="l"/>
            <a:pathLst>
              <a:path h="2370856" w="4410895">
                <a:moveTo>
                  <a:pt x="0" y="0"/>
                </a:moveTo>
                <a:lnTo>
                  <a:pt x="4410895" y="0"/>
                </a:lnTo>
                <a:lnTo>
                  <a:pt x="4410895" y="2370856"/>
                </a:lnTo>
                <a:lnTo>
                  <a:pt x="0" y="2370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79719" y="1028700"/>
            <a:ext cx="5211400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RESPONSABILIDADES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0077" y="3268560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COLABORADOR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1148" y="4150737"/>
            <a:ext cx="3730777" cy="1429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3006" spc="28">
                <a:solidFill>
                  <a:srgbClr val="000000"/>
                </a:solidFill>
                <a:latin typeface="Calibri (MS) Bold"/>
              </a:rPr>
              <a:t>Participar de todas as sessões de comunicação.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561902" y="2865482"/>
            <a:ext cx="4016151" cy="1351930"/>
          </a:xfrm>
          <a:custGeom>
            <a:avLst/>
            <a:gdLst/>
            <a:ahLst/>
            <a:cxnLst/>
            <a:rect r="r" b="b" t="t" l="l"/>
            <a:pathLst>
              <a:path h="1351930" w="4016151">
                <a:moveTo>
                  <a:pt x="0" y="0"/>
                </a:moveTo>
                <a:lnTo>
                  <a:pt x="4016150" y="0"/>
                </a:lnTo>
                <a:lnTo>
                  <a:pt x="4016150" y="1351930"/>
                </a:lnTo>
                <a:lnTo>
                  <a:pt x="0" y="1351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1902" y="3757185"/>
            <a:ext cx="4410895" cy="2370856"/>
          </a:xfrm>
          <a:custGeom>
            <a:avLst/>
            <a:gdLst/>
            <a:ahLst/>
            <a:cxnLst/>
            <a:rect r="r" b="b" t="t" l="l"/>
            <a:pathLst>
              <a:path h="2370856" w="4410895">
                <a:moveTo>
                  <a:pt x="0" y="0"/>
                </a:moveTo>
                <a:lnTo>
                  <a:pt x="4410895" y="0"/>
                </a:lnTo>
                <a:lnTo>
                  <a:pt x="4410895" y="2370856"/>
                </a:lnTo>
                <a:lnTo>
                  <a:pt x="0" y="2370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20890" y="3268560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LIDERANÇA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01961" y="4150737"/>
            <a:ext cx="3730777" cy="1883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3006" spc="28">
                <a:solidFill>
                  <a:srgbClr val="000000"/>
                </a:solidFill>
                <a:latin typeface="Calibri (MS) Bold"/>
              </a:rPr>
              <a:t>Participar das sessões de comunicação e fazer cumprir o procedimento.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616706" y="2865482"/>
            <a:ext cx="4016151" cy="1351930"/>
          </a:xfrm>
          <a:custGeom>
            <a:avLst/>
            <a:gdLst/>
            <a:ahLst/>
            <a:cxnLst/>
            <a:rect r="r" b="b" t="t" l="l"/>
            <a:pathLst>
              <a:path h="1351930" w="4016151">
                <a:moveTo>
                  <a:pt x="0" y="0"/>
                </a:moveTo>
                <a:lnTo>
                  <a:pt x="4016150" y="0"/>
                </a:lnTo>
                <a:lnTo>
                  <a:pt x="4016150" y="1351930"/>
                </a:lnTo>
                <a:lnTo>
                  <a:pt x="0" y="1351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616706" y="3757185"/>
            <a:ext cx="4410895" cy="2370856"/>
          </a:xfrm>
          <a:custGeom>
            <a:avLst/>
            <a:gdLst/>
            <a:ahLst/>
            <a:cxnLst/>
            <a:rect r="r" b="b" t="t" l="l"/>
            <a:pathLst>
              <a:path h="2370856" w="4410895">
                <a:moveTo>
                  <a:pt x="0" y="0"/>
                </a:moveTo>
                <a:lnTo>
                  <a:pt x="4410895" y="0"/>
                </a:lnTo>
                <a:lnTo>
                  <a:pt x="4410895" y="2370856"/>
                </a:lnTo>
                <a:lnTo>
                  <a:pt x="0" y="2370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175694" y="3268560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DIRETORIA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20428" y="3967565"/>
            <a:ext cx="4407173" cy="1883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3006" spc="28">
                <a:solidFill>
                  <a:srgbClr val="000000"/>
                </a:solidFill>
                <a:latin typeface="Calibri (MS) Bold"/>
              </a:rPr>
              <a:t>Prover meios necessários para aplicação e cumprimento deste procedimento.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08211" y="8104061"/>
            <a:ext cx="10549499" cy="1768629"/>
          </a:xfrm>
          <a:custGeom>
            <a:avLst/>
            <a:gdLst/>
            <a:ahLst/>
            <a:cxnLst/>
            <a:rect r="r" b="b" t="t" l="l"/>
            <a:pathLst>
              <a:path h="1768629" w="10549499">
                <a:moveTo>
                  <a:pt x="0" y="0"/>
                </a:moveTo>
                <a:lnTo>
                  <a:pt x="10549498" y="0"/>
                </a:lnTo>
                <a:lnTo>
                  <a:pt x="10549498" y="1768629"/>
                </a:lnTo>
                <a:lnTo>
                  <a:pt x="0" y="176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85406" r="0" b="-35201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08211" y="8241971"/>
            <a:ext cx="944921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22">
                <a:solidFill>
                  <a:srgbClr val="000000"/>
                </a:solidFill>
                <a:latin typeface="Calibri (MS) Bold"/>
              </a:rPr>
              <a:t>Conhecer o que determina o procedimento. Acompanhar sua implementação, desenvolvimento, melhorias e revisões. Coordenar as reuniões de acompanhamento e Análise Crítica do Sistema.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241089" y="6988319"/>
            <a:ext cx="4016151" cy="1351930"/>
          </a:xfrm>
          <a:custGeom>
            <a:avLst/>
            <a:gdLst/>
            <a:ahLst/>
            <a:cxnLst/>
            <a:rect r="r" b="b" t="t" l="l"/>
            <a:pathLst>
              <a:path h="1351930" w="4016151">
                <a:moveTo>
                  <a:pt x="0" y="0"/>
                </a:moveTo>
                <a:lnTo>
                  <a:pt x="4016150" y="0"/>
                </a:lnTo>
                <a:lnTo>
                  <a:pt x="4016150" y="1351930"/>
                </a:lnTo>
                <a:lnTo>
                  <a:pt x="0" y="1351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92652" y="7391396"/>
            <a:ext cx="3313025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GESTOR DO SISTEMA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424949" y="6128041"/>
            <a:ext cx="4016151" cy="1351930"/>
          </a:xfrm>
          <a:custGeom>
            <a:avLst/>
            <a:gdLst/>
            <a:ahLst/>
            <a:cxnLst/>
            <a:rect r="r" b="b" t="t" l="l"/>
            <a:pathLst>
              <a:path h="1351930" w="4016151">
                <a:moveTo>
                  <a:pt x="0" y="0"/>
                </a:moveTo>
                <a:lnTo>
                  <a:pt x="4016151" y="0"/>
                </a:lnTo>
                <a:lnTo>
                  <a:pt x="4016151" y="1351930"/>
                </a:lnTo>
                <a:lnTo>
                  <a:pt x="0" y="1351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424949" y="7019744"/>
            <a:ext cx="4410895" cy="2370856"/>
          </a:xfrm>
          <a:custGeom>
            <a:avLst/>
            <a:gdLst/>
            <a:ahLst/>
            <a:cxnLst/>
            <a:rect r="r" b="b" t="t" l="l"/>
            <a:pathLst>
              <a:path h="2370856" w="4410895">
                <a:moveTo>
                  <a:pt x="0" y="0"/>
                </a:moveTo>
                <a:lnTo>
                  <a:pt x="4410896" y="0"/>
                </a:lnTo>
                <a:lnTo>
                  <a:pt x="4410896" y="2370856"/>
                </a:lnTo>
                <a:lnTo>
                  <a:pt x="0" y="23708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2983937" y="6531119"/>
            <a:ext cx="2860250" cy="4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3"/>
              </a:lnSpc>
              <a:spcBef>
                <a:spcPct val="0"/>
              </a:spcBef>
            </a:pPr>
            <a:r>
              <a:rPr lang="en-US" sz="2861" spc="26">
                <a:solidFill>
                  <a:srgbClr val="000000"/>
                </a:solidFill>
                <a:latin typeface="Calibri (MS) Bold"/>
              </a:rPr>
              <a:t>DEP. SEGURANÇA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428671" y="7230124"/>
            <a:ext cx="4407173" cy="1883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3006" spc="28">
                <a:solidFill>
                  <a:srgbClr val="000000"/>
                </a:solidFill>
                <a:latin typeface="Calibri (MS) Bold"/>
              </a:rPr>
              <a:t>Coordenar o cumprimento do procedimento nos contratos e nas sesões de comunicação.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13294" y="4858886"/>
            <a:ext cx="7315200" cy="2999232"/>
          </a:xfrm>
          <a:custGeom>
            <a:avLst/>
            <a:gdLst/>
            <a:ahLst/>
            <a:cxnLst/>
            <a:rect r="r" b="b" t="t" l="l"/>
            <a:pathLst>
              <a:path h="2999232" w="7315200">
                <a:moveTo>
                  <a:pt x="0" y="0"/>
                </a:moveTo>
                <a:lnTo>
                  <a:pt x="7315200" y="0"/>
                </a:lnTo>
                <a:lnTo>
                  <a:pt x="7315200" y="2999232"/>
                </a:lnTo>
                <a:lnTo>
                  <a:pt x="0" y="2999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9719" y="2697480"/>
            <a:ext cx="8298499" cy="1659700"/>
          </a:xfrm>
          <a:custGeom>
            <a:avLst/>
            <a:gdLst/>
            <a:ahLst/>
            <a:cxnLst/>
            <a:rect r="r" b="b" t="t" l="l"/>
            <a:pathLst>
              <a:path h="1659700" w="8298499">
                <a:moveTo>
                  <a:pt x="0" y="0"/>
                </a:moveTo>
                <a:lnTo>
                  <a:pt x="8298499" y="0"/>
                </a:lnTo>
                <a:lnTo>
                  <a:pt x="8298499" y="1659700"/>
                </a:lnTo>
                <a:lnTo>
                  <a:pt x="0" y="1659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5559" y="6541355"/>
            <a:ext cx="3093410" cy="3242435"/>
          </a:xfrm>
          <a:custGeom>
            <a:avLst/>
            <a:gdLst/>
            <a:ahLst/>
            <a:cxnLst/>
            <a:rect r="r" b="b" t="t" l="l"/>
            <a:pathLst>
              <a:path h="3242435" w="3093410">
                <a:moveTo>
                  <a:pt x="0" y="0"/>
                </a:moveTo>
                <a:lnTo>
                  <a:pt x="3093409" y="0"/>
                </a:lnTo>
                <a:lnTo>
                  <a:pt x="3093409" y="3242435"/>
                </a:lnTo>
                <a:lnTo>
                  <a:pt x="0" y="32424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65890" y="3922427"/>
            <a:ext cx="3093410" cy="3242435"/>
          </a:xfrm>
          <a:custGeom>
            <a:avLst/>
            <a:gdLst/>
            <a:ahLst/>
            <a:cxnLst/>
            <a:rect r="r" b="b" t="t" l="l"/>
            <a:pathLst>
              <a:path h="3242435" w="3093410">
                <a:moveTo>
                  <a:pt x="0" y="0"/>
                </a:moveTo>
                <a:lnTo>
                  <a:pt x="3093410" y="0"/>
                </a:lnTo>
                <a:lnTo>
                  <a:pt x="3093410" y="3242435"/>
                </a:lnTo>
                <a:lnTo>
                  <a:pt x="0" y="32424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18226" y="6278339"/>
            <a:ext cx="1195068" cy="886523"/>
          </a:xfrm>
          <a:custGeom>
            <a:avLst/>
            <a:gdLst/>
            <a:ahLst/>
            <a:cxnLst/>
            <a:rect r="r" b="b" t="t" l="l"/>
            <a:pathLst>
              <a:path h="886523" w="1195068">
                <a:moveTo>
                  <a:pt x="0" y="0"/>
                </a:moveTo>
                <a:lnTo>
                  <a:pt x="1195068" y="0"/>
                </a:lnTo>
                <a:lnTo>
                  <a:pt x="1195068" y="886523"/>
                </a:lnTo>
                <a:lnTo>
                  <a:pt x="0" y="8865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6405" y="3654159"/>
            <a:ext cx="1195068" cy="886523"/>
          </a:xfrm>
          <a:custGeom>
            <a:avLst/>
            <a:gdLst/>
            <a:ahLst/>
            <a:cxnLst/>
            <a:rect r="r" b="b" t="t" l="l"/>
            <a:pathLst>
              <a:path h="886523" w="1195068">
                <a:moveTo>
                  <a:pt x="0" y="0"/>
                </a:moveTo>
                <a:lnTo>
                  <a:pt x="1195067" y="0"/>
                </a:lnTo>
                <a:lnTo>
                  <a:pt x="1195067" y="886524"/>
                </a:lnTo>
                <a:lnTo>
                  <a:pt x="0" y="886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2590" y="5371363"/>
            <a:ext cx="1480857" cy="1095834"/>
          </a:xfrm>
          <a:custGeom>
            <a:avLst/>
            <a:gdLst/>
            <a:ahLst/>
            <a:cxnLst/>
            <a:rect r="r" b="b" t="t" l="l"/>
            <a:pathLst>
              <a:path h="1095834" w="1480857">
                <a:moveTo>
                  <a:pt x="0" y="0"/>
                </a:moveTo>
                <a:lnTo>
                  <a:pt x="1480858" y="0"/>
                </a:lnTo>
                <a:lnTo>
                  <a:pt x="1480858" y="1095834"/>
                </a:lnTo>
                <a:lnTo>
                  <a:pt x="0" y="10958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7168961">
            <a:off x="12421188" y="4375647"/>
            <a:ext cx="1529457" cy="1706291"/>
          </a:xfrm>
          <a:custGeom>
            <a:avLst/>
            <a:gdLst/>
            <a:ahLst/>
            <a:cxnLst/>
            <a:rect r="r" b="b" t="t" l="l"/>
            <a:pathLst>
              <a:path h="1706291" w="1529457">
                <a:moveTo>
                  <a:pt x="1529458" y="0"/>
                </a:moveTo>
                <a:lnTo>
                  <a:pt x="0" y="0"/>
                </a:lnTo>
                <a:lnTo>
                  <a:pt x="0" y="1706291"/>
                </a:lnTo>
                <a:lnTo>
                  <a:pt x="1529458" y="1706291"/>
                </a:lnTo>
                <a:lnTo>
                  <a:pt x="152945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79719" y="1028700"/>
            <a:ext cx="503214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NOSSA COMUNICAÇÃO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38996" y="3036983"/>
            <a:ext cx="6229607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FFFFFF"/>
                </a:solidFill>
                <a:latin typeface="Calibri (MS) Bold"/>
              </a:rPr>
              <a:t>A COMUNICAÇÃO PRATICADA PELA RISOTERM PODE TER CARÁTER INTERNO OU EXTERNO.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57644" y="5824030"/>
            <a:ext cx="2421293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FFFFFF"/>
                </a:solidFill>
                <a:latin typeface="Calibri (MS) Bold"/>
              </a:rPr>
              <a:t>COMUNICAÇÃO INTERNA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456973" y="5824030"/>
            <a:ext cx="2421293" cy="88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FFFFFF"/>
                </a:solidFill>
                <a:latin typeface="Calibri (MS) Bold"/>
              </a:rPr>
              <a:t>COMUNICAÇÃO EXTERNA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61726" y="7243601"/>
            <a:ext cx="2421293" cy="1742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ENTRE OS COLABORADORES DA PRÓPRIA ORGANIZAÇÃO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752695" y="4535645"/>
            <a:ext cx="2014887" cy="182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35"/>
              </a:lnSpc>
              <a:spcBef>
                <a:spcPct val="0"/>
              </a:spcBef>
            </a:pPr>
            <a:r>
              <a:rPr lang="en-US" sz="1997" spc="18">
                <a:solidFill>
                  <a:srgbClr val="004AAD"/>
                </a:solidFill>
                <a:latin typeface="Calibri (MS) Bold"/>
              </a:rPr>
              <a:t>CLIENTES, FORNECEDORES E PESSOAS EXTERNAS À ORGANIZAÇÃO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539116">
            <a:off x="1143832" y="3233952"/>
            <a:ext cx="4716748" cy="4716748"/>
          </a:xfrm>
          <a:custGeom>
            <a:avLst/>
            <a:gdLst/>
            <a:ahLst/>
            <a:cxnLst/>
            <a:rect r="r" b="b" t="t" l="l"/>
            <a:pathLst>
              <a:path h="4716748" w="4716748">
                <a:moveTo>
                  <a:pt x="0" y="0"/>
                </a:moveTo>
                <a:lnTo>
                  <a:pt x="4716748" y="0"/>
                </a:lnTo>
                <a:lnTo>
                  <a:pt x="4716748" y="4716748"/>
                </a:lnTo>
                <a:lnTo>
                  <a:pt x="0" y="4716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64937" y="2691056"/>
            <a:ext cx="5597162" cy="7076871"/>
          </a:xfrm>
          <a:custGeom>
            <a:avLst/>
            <a:gdLst/>
            <a:ahLst/>
            <a:cxnLst/>
            <a:rect r="r" b="b" t="t" l="l"/>
            <a:pathLst>
              <a:path h="7076871" w="5597162">
                <a:moveTo>
                  <a:pt x="0" y="0"/>
                </a:moveTo>
                <a:lnTo>
                  <a:pt x="5597161" y="0"/>
                </a:lnTo>
                <a:lnTo>
                  <a:pt x="5597161" y="7076871"/>
                </a:lnTo>
                <a:lnTo>
                  <a:pt x="0" y="7076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09062" y="5783420"/>
            <a:ext cx="14778935" cy="2955787"/>
          </a:xfrm>
          <a:custGeom>
            <a:avLst/>
            <a:gdLst/>
            <a:ahLst/>
            <a:cxnLst/>
            <a:rect r="r" b="b" t="t" l="l"/>
            <a:pathLst>
              <a:path h="2955787" w="14778935">
                <a:moveTo>
                  <a:pt x="0" y="0"/>
                </a:moveTo>
                <a:lnTo>
                  <a:pt x="14778935" y="0"/>
                </a:lnTo>
                <a:lnTo>
                  <a:pt x="14778935" y="2955787"/>
                </a:lnTo>
                <a:lnTo>
                  <a:pt x="0" y="2955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83096" y="6562771"/>
            <a:ext cx="11721306" cy="1766906"/>
          </a:xfrm>
          <a:custGeom>
            <a:avLst/>
            <a:gdLst/>
            <a:ahLst/>
            <a:cxnLst/>
            <a:rect r="r" b="b" t="t" l="l"/>
            <a:pathLst>
              <a:path h="1766906" w="11721306">
                <a:moveTo>
                  <a:pt x="0" y="0"/>
                </a:moveTo>
                <a:lnTo>
                  <a:pt x="11721306" y="0"/>
                </a:lnTo>
                <a:lnTo>
                  <a:pt x="11721306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333206">
            <a:off x="322510" y="3177931"/>
            <a:ext cx="885904" cy="2723523"/>
          </a:xfrm>
          <a:custGeom>
            <a:avLst/>
            <a:gdLst/>
            <a:ahLst/>
            <a:cxnLst/>
            <a:rect r="r" b="b" t="t" l="l"/>
            <a:pathLst>
              <a:path h="2723523" w="885904">
                <a:moveTo>
                  <a:pt x="0" y="0"/>
                </a:moveTo>
                <a:lnTo>
                  <a:pt x="885904" y="0"/>
                </a:lnTo>
                <a:lnTo>
                  <a:pt x="885904" y="2723523"/>
                </a:lnTo>
                <a:lnTo>
                  <a:pt x="0" y="272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79719" y="1028700"/>
            <a:ext cx="503214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 Bold"/>
              </a:rPr>
              <a:t>NOSSA COMUNICAÇÃO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5051" y="4231643"/>
            <a:ext cx="3794311" cy="263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  <a:spcBef>
                <a:spcPct val="0"/>
              </a:spcBef>
            </a:pPr>
            <a:r>
              <a:rPr lang="en-US" sz="2086" spc="19">
                <a:solidFill>
                  <a:srgbClr val="0B1E60"/>
                </a:solidFill>
                <a:latin typeface="Calibri (MS) Bold"/>
              </a:rPr>
              <a:t>O CÓDIGO DE ÉTICA É O NOSSO DOCUMENTO QUE ORIENTA AS REGRAS E O PADRÃO DE COMPORTAMENTO QUE DEVE SER SEGUIDO POR TODAS AS PESSOAS QUE SE RELACIONAM COM A EMPRESA.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1522"/>
            <a:ext cx="18287997" cy="2550632"/>
          </a:xfrm>
          <a:custGeom>
            <a:avLst/>
            <a:gdLst/>
            <a:ahLst/>
            <a:cxnLst/>
            <a:rect r="r" b="b" t="t" l="l"/>
            <a:pathLst>
              <a:path h="2550632" w="18287997">
                <a:moveTo>
                  <a:pt x="0" y="0"/>
                </a:moveTo>
                <a:lnTo>
                  <a:pt x="18287997" y="0"/>
                </a:lnTo>
                <a:lnTo>
                  <a:pt x="18287997" y="2550632"/>
                </a:lnTo>
                <a:lnTo>
                  <a:pt x="0" y="255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760139" y="341708"/>
            <a:ext cx="1603800" cy="1603800"/>
          </a:xfrm>
          <a:custGeom>
            <a:avLst/>
            <a:gdLst/>
            <a:ahLst/>
            <a:cxnLst/>
            <a:rect r="r" b="b" t="t" l="l"/>
            <a:pathLst>
              <a:path h="1603800" w="1603800">
                <a:moveTo>
                  <a:pt x="0" y="0"/>
                </a:moveTo>
                <a:lnTo>
                  <a:pt x="1603799" y="0"/>
                </a:lnTo>
                <a:lnTo>
                  <a:pt x="1603799" y="1603800"/>
                </a:lnTo>
                <a:lnTo>
                  <a:pt x="0" y="1603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0972797" y="6749103"/>
            <a:ext cx="7315200" cy="3537897"/>
          </a:xfrm>
          <a:custGeom>
            <a:avLst/>
            <a:gdLst/>
            <a:ahLst/>
            <a:cxnLst/>
            <a:rect r="r" b="b" t="t" l="l"/>
            <a:pathLst>
              <a:path h="3537897" w="7315200">
                <a:moveTo>
                  <a:pt x="7315200" y="0"/>
                </a:moveTo>
                <a:lnTo>
                  <a:pt x="0" y="0"/>
                </a:lnTo>
                <a:lnTo>
                  <a:pt x="0" y="3537897"/>
                </a:lnTo>
                <a:lnTo>
                  <a:pt x="7315200" y="3537897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32155" y="4377244"/>
            <a:ext cx="7987556" cy="3404325"/>
          </a:xfrm>
          <a:custGeom>
            <a:avLst/>
            <a:gdLst/>
            <a:ahLst/>
            <a:cxnLst/>
            <a:rect r="r" b="b" t="t" l="l"/>
            <a:pathLst>
              <a:path h="3404325" w="7987556">
                <a:moveTo>
                  <a:pt x="0" y="0"/>
                </a:moveTo>
                <a:lnTo>
                  <a:pt x="7987556" y="0"/>
                </a:lnTo>
                <a:lnTo>
                  <a:pt x="7987556" y="3404326"/>
                </a:lnTo>
                <a:lnTo>
                  <a:pt x="0" y="3404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9719" y="1028700"/>
            <a:ext cx="10145299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2">
                <a:solidFill>
                  <a:srgbClr val="FFFFFF"/>
                </a:solidFill>
                <a:latin typeface="TT Rounds Condensed Bold"/>
              </a:rPr>
              <a:t>RECEBIMENTO, ANÁLISE E RESPOSTA A DEMANDAS</a:t>
            </a:r>
          </a:p>
          <a:p>
            <a:pPr algn="ctr">
              <a:lnSpc>
                <a:spcPts val="43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92566" y="2539300"/>
            <a:ext cx="17066734" cy="1314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  <a:r>
              <a:rPr lang="en-US" sz="2400" spc="22">
                <a:solidFill>
                  <a:srgbClr val="004AAD"/>
                </a:solidFill>
                <a:latin typeface="Calibri (MS) Bold"/>
              </a:rPr>
              <a:t>TODAS AS DEMANDAS COM INFORMAÇÃO DOCUMENTADA RELACIONADAS À COMUNICAÇÃO COM FORNECEDORES E CLIENTES SÃO ANALISADAS PELA DIRETORIA E ENCAMINHADA AO SETOR RESPONSÁVEL.</a:t>
            </a:r>
          </a:p>
          <a:p>
            <a:pPr algn="ctr" marL="0" indent="0" lvl="0">
              <a:lnSpc>
                <a:spcPts val="3408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635533" y="5278346"/>
            <a:ext cx="2740293" cy="1487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704" spc="24">
                <a:solidFill>
                  <a:srgbClr val="000000"/>
                </a:solidFill>
                <a:latin typeface="Calibri (MS) Bold"/>
              </a:rPr>
              <a:t>DEMANDA DO FORNECEDOR 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704" spc="25">
                <a:solidFill>
                  <a:srgbClr val="000000"/>
                </a:solidFill>
                <a:latin typeface="Calibri (MS) Bold"/>
              </a:rPr>
              <a:t>OU CLIENTE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75827" y="5519861"/>
            <a:ext cx="2740293" cy="100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704" spc="25">
                <a:solidFill>
                  <a:srgbClr val="000000"/>
                </a:solidFill>
                <a:latin typeface="Calibri (MS) Bold"/>
              </a:rPr>
              <a:t>ANÁLISE DA DIRETORIA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93701" y="5519861"/>
            <a:ext cx="2740293" cy="1004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2704" spc="25">
                <a:solidFill>
                  <a:srgbClr val="000000"/>
                </a:solidFill>
                <a:latin typeface="Calibri (MS) Bold"/>
              </a:rPr>
              <a:t>SETOR RESPONSÁVEL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DAGJLNJ1lBk</dc:identifier>
  <dcterms:modified xsi:type="dcterms:W3CDTF">2011-08-01T06:04:30Z</dcterms:modified>
  <cp:revision>1</cp:revision>
  <dc:title>PQR-007 Comunicação</dc:title>
</cp:coreProperties>
</file>