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League Spartan" charset="1" panose="00000800000000000000"/>
      <p:regular r:id="rId20"/>
    </p:embeddedFont>
    <p:embeddedFont>
      <p:font typeface="TT Rounds Condensed Bold" charset="1" panose="02000806030000020003"/>
      <p:regular r:id="rId21"/>
    </p:embeddedFont>
    <p:embeddedFont>
      <p:font typeface="Calibri (MS) Bold" charset="1" panose="020F0702030404030204"/>
      <p:regular r:id="rId22"/>
    </p:embeddedFont>
    <p:embeddedFont>
      <p:font typeface="Horta" charset="1" panose="020C0706030708060507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52.png" Type="http://schemas.openxmlformats.org/officeDocument/2006/relationships/image"/><Relationship Id="rId6" Target="../media/image53.svg" Type="http://schemas.openxmlformats.org/officeDocument/2006/relationships/image"/><Relationship Id="rId7" Target="../media/image54.png" Type="http://schemas.openxmlformats.org/officeDocument/2006/relationships/image"/><Relationship Id="rId8" Target="../media/image55.svg" Type="http://schemas.openxmlformats.org/officeDocument/2006/relationships/image"/><Relationship Id="rId9" Target="../media/image5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52.png" Type="http://schemas.openxmlformats.org/officeDocument/2006/relationships/image"/><Relationship Id="rId6" Target="../media/image53.svg" Type="http://schemas.openxmlformats.org/officeDocument/2006/relationships/image"/><Relationship Id="rId7" Target="../media/image56.png" Type="http://schemas.openxmlformats.org/officeDocument/2006/relationships/image"/><Relationship Id="rId8" Target="../media/image57.svg" Type="http://schemas.openxmlformats.org/officeDocument/2006/relationships/image"/><Relationship Id="rId9" Target="../media/image5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3.svg" Type="http://schemas.openxmlformats.org/officeDocument/2006/relationships/image"/><Relationship Id="rId11" Target="../media/image64.png" Type="http://schemas.openxmlformats.org/officeDocument/2006/relationships/image"/><Relationship Id="rId12" Target="../media/image65.svg" Type="http://schemas.openxmlformats.org/officeDocument/2006/relationships/image"/><Relationship Id="rId2" Target="../media/image60.png" Type="http://schemas.openxmlformats.org/officeDocument/2006/relationships/image"/><Relationship Id="rId3" Target="../media/image6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52.png" Type="http://schemas.openxmlformats.org/officeDocument/2006/relationships/image"/><Relationship Id="rId8" Target="../media/image53.svg" Type="http://schemas.openxmlformats.org/officeDocument/2006/relationships/image"/><Relationship Id="rId9" Target="../media/image6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9.svg" Type="http://schemas.openxmlformats.org/officeDocument/2006/relationships/image"/><Relationship Id="rId11" Target="../media/image70.png" Type="http://schemas.openxmlformats.org/officeDocument/2006/relationships/image"/><Relationship Id="rId12" Target="../media/image71.svg" Type="http://schemas.openxmlformats.org/officeDocument/2006/relationships/image"/><Relationship Id="rId13" Target="../media/image72.png" Type="http://schemas.openxmlformats.org/officeDocument/2006/relationships/image"/><Relationship Id="rId14" Target="../media/image73.svg" Type="http://schemas.openxmlformats.org/officeDocument/2006/relationships/image"/><Relationship Id="rId15" Target="../media/image74.png" Type="http://schemas.openxmlformats.org/officeDocument/2006/relationships/image"/><Relationship Id="rId16" Target="../media/image75.svg" Type="http://schemas.openxmlformats.org/officeDocument/2006/relationships/image"/><Relationship Id="rId17" Target="../media/image76.png" Type="http://schemas.openxmlformats.org/officeDocument/2006/relationships/image"/><Relationship Id="rId18" Target="../media/image77.svg" Type="http://schemas.openxmlformats.org/officeDocument/2006/relationships/image"/><Relationship Id="rId19" Target="../media/image78.png" Type="http://schemas.openxmlformats.org/officeDocument/2006/relationships/image"/><Relationship Id="rId2" Target="../media/image4.png" Type="http://schemas.openxmlformats.org/officeDocument/2006/relationships/image"/><Relationship Id="rId20" Target="../media/image79.svg" Type="http://schemas.openxmlformats.org/officeDocument/2006/relationships/image"/><Relationship Id="rId21" Target="../media/image80.png" Type="http://schemas.openxmlformats.org/officeDocument/2006/relationships/image"/><Relationship Id="rId22" Target="../media/image81.svg" Type="http://schemas.openxmlformats.org/officeDocument/2006/relationships/image"/><Relationship Id="rId23" Target="../media/image82.png" Type="http://schemas.openxmlformats.org/officeDocument/2006/relationships/image"/><Relationship Id="rId24" Target="../media/image83.svg" Type="http://schemas.openxmlformats.org/officeDocument/2006/relationships/image"/><Relationship Id="rId25" Target="../media/image84.png" Type="http://schemas.openxmlformats.org/officeDocument/2006/relationships/image"/><Relationship Id="rId26" Target="../media/image85.svg" Type="http://schemas.openxmlformats.org/officeDocument/2006/relationships/image"/><Relationship Id="rId27" Target="../media/image86.png" Type="http://schemas.openxmlformats.org/officeDocument/2006/relationships/image"/><Relationship Id="rId28" Target="../media/image87.svg" Type="http://schemas.openxmlformats.org/officeDocument/2006/relationships/image"/><Relationship Id="rId29" Target="../media/image88.png" Type="http://schemas.openxmlformats.org/officeDocument/2006/relationships/image"/><Relationship Id="rId3" Target="../media/image5.svg" Type="http://schemas.openxmlformats.org/officeDocument/2006/relationships/image"/><Relationship Id="rId30" Target="../media/image89.svg" Type="http://schemas.openxmlformats.org/officeDocument/2006/relationships/image"/><Relationship Id="rId31" Target="../media/image90.png" Type="http://schemas.openxmlformats.org/officeDocument/2006/relationships/image"/><Relationship Id="rId32" Target="../media/image91.svg" Type="http://schemas.openxmlformats.org/officeDocument/2006/relationships/image"/><Relationship Id="rId33" Target="../media/image92.png" Type="http://schemas.openxmlformats.org/officeDocument/2006/relationships/image"/><Relationship Id="rId34" Target="../media/image93.svg" Type="http://schemas.openxmlformats.org/officeDocument/2006/relationships/image"/><Relationship Id="rId35" Target="../media/image94.png" Type="http://schemas.openxmlformats.org/officeDocument/2006/relationships/image"/><Relationship Id="rId36" Target="../media/image95.svg" Type="http://schemas.openxmlformats.org/officeDocument/2006/relationships/image"/><Relationship Id="rId4" Target="../media/image6.png" Type="http://schemas.openxmlformats.org/officeDocument/2006/relationships/image"/><Relationship Id="rId5" Target="../media/image41.png" Type="http://schemas.openxmlformats.org/officeDocument/2006/relationships/image"/><Relationship Id="rId6" Target="../media/image42.svg" Type="http://schemas.openxmlformats.org/officeDocument/2006/relationships/image"/><Relationship Id="rId7" Target="../media/image66.png" Type="http://schemas.openxmlformats.org/officeDocument/2006/relationships/image"/><Relationship Id="rId8" Target="../media/image67.svg" Type="http://schemas.openxmlformats.org/officeDocument/2006/relationships/image"/><Relationship Id="rId9" Target="../media/image6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sv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9.png" Type="http://schemas.openxmlformats.org/officeDocument/2006/relationships/image"/><Relationship Id="rId14" Target="../media/image20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svg" Type="http://schemas.openxmlformats.org/officeDocument/2006/relationships/image"/><Relationship Id="rId11" Target="../media/image27.png" Type="http://schemas.openxmlformats.org/officeDocument/2006/relationships/image"/><Relationship Id="rId12" Target="../media/image28.svg" Type="http://schemas.openxmlformats.org/officeDocument/2006/relationships/image"/><Relationship Id="rId13" Target="../media/image29.png" Type="http://schemas.openxmlformats.org/officeDocument/2006/relationships/image"/><Relationship Id="rId14" Target="../media/image30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svg" Type="http://schemas.openxmlformats.org/officeDocument/2006/relationships/image"/><Relationship Id="rId11" Target="../media/image27.png" Type="http://schemas.openxmlformats.org/officeDocument/2006/relationships/image"/><Relationship Id="rId12" Target="../media/image28.svg" Type="http://schemas.openxmlformats.org/officeDocument/2006/relationships/image"/><Relationship Id="rId13" Target="../media/image29.png" Type="http://schemas.openxmlformats.org/officeDocument/2006/relationships/image"/><Relationship Id="rId14" Target="../media/image30.svg" Type="http://schemas.openxmlformats.org/officeDocument/2006/relationships/image"/><Relationship Id="rId15" Target="../media/image33.png" Type="http://schemas.openxmlformats.org/officeDocument/2006/relationships/image"/><Relationship Id="rId16" Target="../media/image34.svg" Type="http://schemas.openxmlformats.org/officeDocument/2006/relationships/image"/><Relationship Id="rId17" Target="../media/image35.png" Type="http://schemas.openxmlformats.org/officeDocument/2006/relationships/image"/><Relationship Id="rId18" Target="../media/image36.svg" Type="http://schemas.openxmlformats.org/officeDocument/2006/relationships/image"/><Relationship Id="rId19" Target="../media/image37.png" Type="http://schemas.openxmlformats.org/officeDocument/2006/relationships/image"/><Relationship Id="rId2" Target="../media/image4.png" Type="http://schemas.openxmlformats.org/officeDocument/2006/relationships/image"/><Relationship Id="rId20" Target="../media/image38.sv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../media/image41.png" Type="http://schemas.openxmlformats.org/officeDocument/2006/relationships/image"/><Relationship Id="rId8" Target="../media/image42.sv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50.png" Type="http://schemas.openxmlformats.org/officeDocument/2006/relationships/image"/><Relationship Id="rId13" Target="../media/image51.svg" Type="http://schemas.openxmlformats.org/officeDocument/2006/relationships/image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Relationship Id="rId9" Target="../media/image4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E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2530219"/>
          </a:xfrm>
          <a:custGeom>
            <a:avLst/>
            <a:gdLst/>
            <a:ahLst/>
            <a:cxnLst/>
            <a:rect r="r" b="b" t="t" l="l"/>
            <a:pathLst>
              <a:path h="2530219" w="18288000">
                <a:moveTo>
                  <a:pt x="0" y="0"/>
                </a:moveTo>
                <a:lnTo>
                  <a:pt x="18288000" y="0"/>
                </a:lnTo>
                <a:lnTo>
                  <a:pt x="18288000" y="2530219"/>
                </a:lnTo>
                <a:lnTo>
                  <a:pt x="0" y="2530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35494" y="3126432"/>
            <a:ext cx="14842041" cy="3246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800" spc="44">
                <a:solidFill>
                  <a:srgbClr val="FFFFFF"/>
                </a:solidFill>
                <a:latin typeface="League Spartan"/>
              </a:rPr>
              <a:t>PROCEDIMENTO </a:t>
            </a:r>
            <a:r>
              <a:rPr lang="en-US" sz="4800" spc="44">
                <a:solidFill>
                  <a:srgbClr val="FFFFFF"/>
                </a:solidFill>
                <a:latin typeface="League Spartan"/>
              </a:rPr>
              <a:t>DA QUALIDADE RISOTERM</a:t>
            </a:r>
          </a:p>
          <a:p>
            <a:pPr algn="ctr">
              <a:lnSpc>
                <a:spcPts val="9600"/>
              </a:lnSpc>
            </a:pPr>
          </a:p>
          <a:p>
            <a:pPr algn="ctr">
              <a:lnSpc>
                <a:spcPts val="9600"/>
              </a:lnSpc>
            </a:pPr>
            <a:r>
              <a:rPr lang="en-US" sz="6750" spc="-128">
                <a:solidFill>
                  <a:srgbClr val="FFFFFF"/>
                </a:solidFill>
                <a:latin typeface="League Spartan"/>
              </a:rPr>
              <a:t>PQR - 010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647700" y="789812"/>
            <a:ext cx="4059555" cy="950595"/>
          </a:xfrm>
          <a:custGeom>
            <a:avLst/>
            <a:gdLst/>
            <a:ahLst/>
            <a:cxnLst/>
            <a:rect r="r" b="b" t="t" l="l"/>
            <a:pathLst>
              <a:path h="950595" w="4059555">
                <a:moveTo>
                  <a:pt x="0" y="0"/>
                </a:moveTo>
                <a:lnTo>
                  <a:pt x="4059555" y="0"/>
                </a:lnTo>
                <a:lnTo>
                  <a:pt x="4059555" y="950594"/>
                </a:lnTo>
                <a:lnTo>
                  <a:pt x="0" y="9505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631" r="0" b="-163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39140" y="8764905"/>
            <a:ext cx="13555028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900" spc="36">
                <a:solidFill>
                  <a:srgbClr val="FFFFFF"/>
                </a:solidFill>
                <a:latin typeface="TT Rounds Condensed Bold"/>
              </a:rPr>
              <a:t>GESTÃO DE RECURSOS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1522"/>
            <a:ext cx="18287997" cy="2550632"/>
          </a:xfrm>
          <a:custGeom>
            <a:avLst/>
            <a:gdLst/>
            <a:ahLst/>
            <a:cxnLst/>
            <a:rect r="r" b="b" t="t" l="l"/>
            <a:pathLst>
              <a:path h="2550632" w="18287997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60139" y="341708"/>
            <a:ext cx="1603800" cy="1603800"/>
          </a:xfrm>
          <a:custGeom>
            <a:avLst/>
            <a:gdLst/>
            <a:ahLst/>
            <a:cxnLst/>
            <a:rect r="r" b="b" t="t" l="l"/>
            <a:pathLst>
              <a:path h="1603800" w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79719" y="2615750"/>
            <a:ext cx="4045540" cy="3030477"/>
          </a:xfrm>
          <a:custGeom>
            <a:avLst/>
            <a:gdLst/>
            <a:ahLst/>
            <a:cxnLst/>
            <a:rect r="r" b="b" t="t" l="l"/>
            <a:pathLst>
              <a:path h="3030477" w="4045540">
                <a:moveTo>
                  <a:pt x="0" y="0"/>
                </a:moveTo>
                <a:lnTo>
                  <a:pt x="4045540" y="0"/>
                </a:lnTo>
                <a:lnTo>
                  <a:pt x="4045540" y="3030478"/>
                </a:lnTo>
                <a:lnTo>
                  <a:pt x="0" y="3030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425259" y="3939478"/>
            <a:ext cx="11710116" cy="5407945"/>
          </a:xfrm>
          <a:custGeom>
            <a:avLst/>
            <a:gdLst/>
            <a:ahLst/>
            <a:cxnLst/>
            <a:rect r="r" b="b" t="t" l="l"/>
            <a:pathLst>
              <a:path h="5407945" w="11710116">
                <a:moveTo>
                  <a:pt x="0" y="0"/>
                </a:moveTo>
                <a:lnTo>
                  <a:pt x="11710116" y="0"/>
                </a:lnTo>
                <a:lnTo>
                  <a:pt x="11710116" y="5407944"/>
                </a:lnTo>
                <a:lnTo>
                  <a:pt x="0" y="54079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9719" y="1028700"/>
            <a:ext cx="689555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DIRETRIZES COMPORTAMENTAIS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9722" y="3872803"/>
            <a:ext cx="3485533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spc="26">
                <a:solidFill>
                  <a:srgbClr val="FFFFFF"/>
                </a:solidFill>
                <a:latin typeface="Calibri (MS) Bold"/>
              </a:rPr>
              <a:t>COMPORTAMENTOS INACEITÁVEIS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931584" y="6105287"/>
            <a:ext cx="2364871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en-US" sz="5600" spc="52">
                <a:solidFill>
                  <a:srgbClr val="FFFFFF"/>
                </a:solidFill>
                <a:latin typeface="Calibri (MS) Bold"/>
              </a:rPr>
              <a:t>LEVES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425259" y="3891853"/>
            <a:ext cx="2850015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0000"/>
                </a:solidFill>
                <a:latin typeface="Calibri (MS) Bold"/>
              </a:rPr>
              <a:t>ADVERTÊNCIA VERBAL, DESDE QUE SEJA A PRIMEIRA OCORRÊNCIA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145255" y="8182101"/>
            <a:ext cx="3517608" cy="130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0000"/>
                </a:solidFill>
                <a:latin typeface="Calibri (MS) Bold"/>
              </a:rPr>
              <a:t>PRIMEIRA REINCIDÊNCIA O COLABORADOR SERÁ PENALIZADO COM UMA ADVERTÊNCIA POR ESCRITO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238713" y="3734690"/>
            <a:ext cx="2896662" cy="130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0000"/>
                </a:solidFill>
                <a:latin typeface="Calibri (MS) Bold"/>
              </a:rPr>
              <a:t>SEGUNDA REINCIDÊNCIA O COLABORADOR SERÁ PENALIZADO COM UMA SUSPENSÃO DE 03 DIAS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238713" y="8182101"/>
            <a:ext cx="2936552" cy="130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0000"/>
                </a:solidFill>
                <a:latin typeface="Calibri (MS) Bold"/>
              </a:rPr>
              <a:t>TERCEIRA REINCIDÊNCIA O COLABORADOR SERÁ PENALIZADO COM SUA RETIRADA DO CONTRATO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466709" y="2546740"/>
            <a:ext cx="7646167" cy="7618363"/>
          </a:xfrm>
          <a:custGeom>
            <a:avLst/>
            <a:gdLst/>
            <a:ahLst/>
            <a:cxnLst/>
            <a:rect r="r" b="b" t="t" l="l"/>
            <a:pathLst>
              <a:path h="7618363" w="7646167">
                <a:moveTo>
                  <a:pt x="0" y="0"/>
                </a:moveTo>
                <a:lnTo>
                  <a:pt x="7646167" y="0"/>
                </a:lnTo>
                <a:lnTo>
                  <a:pt x="7646167" y="7618363"/>
                </a:lnTo>
                <a:lnTo>
                  <a:pt x="0" y="76183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1522"/>
            <a:ext cx="18287997" cy="2550632"/>
          </a:xfrm>
          <a:custGeom>
            <a:avLst/>
            <a:gdLst/>
            <a:ahLst/>
            <a:cxnLst/>
            <a:rect r="r" b="b" t="t" l="l"/>
            <a:pathLst>
              <a:path h="2550632" w="18287997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60139" y="341708"/>
            <a:ext cx="1603800" cy="1603800"/>
          </a:xfrm>
          <a:custGeom>
            <a:avLst/>
            <a:gdLst/>
            <a:ahLst/>
            <a:cxnLst/>
            <a:rect r="r" b="b" t="t" l="l"/>
            <a:pathLst>
              <a:path h="1603800" w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79719" y="2615750"/>
            <a:ext cx="4045540" cy="3030477"/>
          </a:xfrm>
          <a:custGeom>
            <a:avLst/>
            <a:gdLst/>
            <a:ahLst/>
            <a:cxnLst/>
            <a:rect r="r" b="b" t="t" l="l"/>
            <a:pathLst>
              <a:path h="3030477" w="4045540">
                <a:moveTo>
                  <a:pt x="0" y="0"/>
                </a:moveTo>
                <a:lnTo>
                  <a:pt x="4045540" y="0"/>
                </a:lnTo>
                <a:lnTo>
                  <a:pt x="4045540" y="3030478"/>
                </a:lnTo>
                <a:lnTo>
                  <a:pt x="0" y="3030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466709" y="2546740"/>
            <a:ext cx="7646167" cy="7618363"/>
          </a:xfrm>
          <a:custGeom>
            <a:avLst/>
            <a:gdLst/>
            <a:ahLst/>
            <a:cxnLst/>
            <a:rect r="r" b="b" t="t" l="l"/>
            <a:pathLst>
              <a:path h="7618363" w="7646167">
                <a:moveTo>
                  <a:pt x="0" y="0"/>
                </a:moveTo>
                <a:lnTo>
                  <a:pt x="7646167" y="0"/>
                </a:lnTo>
                <a:lnTo>
                  <a:pt x="7646167" y="7618363"/>
                </a:lnTo>
                <a:lnTo>
                  <a:pt x="0" y="7618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547090" y="4777678"/>
            <a:ext cx="8272143" cy="3880387"/>
          </a:xfrm>
          <a:custGeom>
            <a:avLst/>
            <a:gdLst/>
            <a:ahLst/>
            <a:cxnLst/>
            <a:rect r="r" b="b" t="t" l="l"/>
            <a:pathLst>
              <a:path h="3880387" w="8272143">
                <a:moveTo>
                  <a:pt x="0" y="0"/>
                </a:moveTo>
                <a:lnTo>
                  <a:pt x="8272144" y="0"/>
                </a:lnTo>
                <a:lnTo>
                  <a:pt x="8272144" y="3880387"/>
                </a:lnTo>
                <a:lnTo>
                  <a:pt x="0" y="38803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79719" y="1028700"/>
            <a:ext cx="689555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DIRETRIZES COMPORTAMENTAIS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59722" y="3872803"/>
            <a:ext cx="3485533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spc="26">
                <a:solidFill>
                  <a:srgbClr val="FFFFFF"/>
                </a:solidFill>
                <a:latin typeface="Calibri (MS) Bold"/>
              </a:rPr>
              <a:t>COMPORTAMENTOS INACEITÁVEIS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668645" y="6270196"/>
            <a:ext cx="3475355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800" spc="44">
                <a:solidFill>
                  <a:srgbClr val="FFFFFF"/>
                </a:solidFill>
                <a:latin typeface="Calibri (MS) Bold"/>
              </a:rPr>
              <a:t>MODERADOS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66709" y="4969953"/>
            <a:ext cx="4482909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FFFFFF"/>
                </a:solidFill>
                <a:latin typeface="Calibri (MS) Bold"/>
              </a:rPr>
              <a:t>ADVERTÊNCIA POR ESCRITO, DESDE QUE SEJA A PRIMEIRA OCORRÊNCIA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854664" y="6327346"/>
            <a:ext cx="3706999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599" spc="14">
                <a:solidFill>
                  <a:srgbClr val="FFFFFF"/>
                </a:solidFill>
                <a:latin typeface="Calibri (MS) Bold"/>
              </a:rPr>
              <a:t>PRIMEIRA REINCIDÊNCIA O COLABORADOR SERÁ PENALIZADO COM UMA SUSPENSÃO DE 03 DIAS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01861" y="7618279"/>
            <a:ext cx="4217373" cy="8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spc="16">
                <a:solidFill>
                  <a:srgbClr val="FFFFFF"/>
                </a:solidFill>
                <a:latin typeface="Calibri (MS) Bold"/>
              </a:rPr>
              <a:t>SEGUNDA REINCIDÊNCIA O COLABORADOR SERÁ PENALIZADO COM SUA RETIRADA DO CONTRATO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63469" y="2737131"/>
            <a:ext cx="7761060" cy="6815622"/>
          </a:xfrm>
          <a:custGeom>
            <a:avLst/>
            <a:gdLst/>
            <a:ahLst/>
            <a:cxnLst/>
            <a:rect r="r" b="b" t="t" l="l"/>
            <a:pathLst>
              <a:path h="6815622" w="7761060">
                <a:moveTo>
                  <a:pt x="0" y="0"/>
                </a:moveTo>
                <a:lnTo>
                  <a:pt x="7761059" y="0"/>
                </a:lnTo>
                <a:lnTo>
                  <a:pt x="7761059" y="6815622"/>
                </a:lnTo>
                <a:lnTo>
                  <a:pt x="0" y="6815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81522"/>
            <a:ext cx="18287997" cy="2550632"/>
          </a:xfrm>
          <a:custGeom>
            <a:avLst/>
            <a:gdLst/>
            <a:ahLst/>
            <a:cxnLst/>
            <a:rect r="r" b="b" t="t" l="l"/>
            <a:pathLst>
              <a:path h="2550632" w="18287997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760139" y="341708"/>
            <a:ext cx="1603800" cy="1603800"/>
          </a:xfrm>
          <a:custGeom>
            <a:avLst/>
            <a:gdLst/>
            <a:ahLst/>
            <a:cxnLst/>
            <a:rect r="r" b="b" t="t" l="l"/>
            <a:pathLst>
              <a:path h="1603800" w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79719" y="2615750"/>
            <a:ext cx="4045540" cy="3030477"/>
          </a:xfrm>
          <a:custGeom>
            <a:avLst/>
            <a:gdLst/>
            <a:ahLst/>
            <a:cxnLst/>
            <a:rect r="r" b="b" t="t" l="l"/>
            <a:pathLst>
              <a:path h="3030477" w="4045540">
                <a:moveTo>
                  <a:pt x="0" y="0"/>
                </a:moveTo>
                <a:lnTo>
                  <a:pt x="4045540" y="0"/>
                </a:lnTo>
                <a:lnTo>
                  <a:pt x="4045540" y="3030478"/>
                </a:lnTo>
                <a:lnTo>
                  <a:pt x="0" y="30304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0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827239" y="2865134"/>
            <a:ext cx="2633523" cy="1407738"/>
          </a:xfrm>
          <a:custGeom>
            <a:avLst/>
            <a:gdLst/>
            <a:ahLst/>
            <a:cxnLst/>
            <a:rect r="r" b="b" t="t" l="l"/>
            <a:pathLst>
              <a:path h="1407738" w="2633523">
                <a:moveTo>
                  <a:pt x="0" y="0"/>
                </a:moveTo>
                <a:lnTo>
                  <a:pt x="2633522" y="0"/>
                </a:lnTo>
                <a:lnTo>
                  <a:pt x="2633522" y="1407738"/>
                </a:lnTo>
                <a:lnTo>
                  <a:pt x="0" y="14077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6510476" y="4272872"/>
            <a:ext cx="5267048" cy="2959123"/>
          </a:xfrm>
          <a:custGeom>
            <a:avLst/>
            <a:gdLst/>
            <a:ahLst/>
            <a:cxnLst/>
            <a:rect r="r" b="b" t="t" l="l"/>
            <a:pathLst>
              <a:path h="2959123" w="5267048">
                <a:moveTo>
                  <a:pt x="0" y="0"/>
                </a:moveTo>
                <a:lnTo>
                  <a:pt x="5267048" y="0"/>
                </a:lnTo>
                <a:lnTo>
                  <a:pt x="5267048" y="2959123"/>
                </a:lnTo>
                <a:lnTo>
                  <a:pt x="0" y="29591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268967" y="8064261"/>
            <a:ext cx="2882711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0000"/>
                </a:solidFill>
                <a:latin typeface="Calibri (MS) Bold"/>
              </a:rPr>
              <a:t>SUSPENSÃO DE 03 DIAS, DESDE QUE SEJA A PRIMEIRA OCORRÊNCIA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703900" y="6900217"/>
            <a:ext cx="4045540" cy="3030477"/>
          </a:xfrm>
          <a:custGeom>
            <a:avLst/>
            <a:gdLst/>
            <a:ahLst/>
            <a:cxnLst/>
            <a:rect r="r" b="b" t="t" l="l"/>
            <a:pathLst>
              <a:path h="3030477" w="4045540">
                <a:moveTo>
                  <a:pt x="0" y="0"/>
                </a:moveTo>
                <a:lnTo>
                  <a:pt x="4045540" y="0"/>
                </a:lnTo>
                <a:lnTo>
                  <a:pt x="4045540" y="3030477"/>
                </a:lnTo>
                <a:lnTo>
                  <a:pt x="0" y="30304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0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336169" y="7839956"/>
            <a:ext cx="2882711" cy="161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0000"/>
                </a:solidFill>
                <a:latin typeface="Calibri (MS) Bold"/>
              </a:rPr>
              <a:t>PRIMEIRA REINCIDÊNCIA O COLABORADOR SERÁ PENALIZADO COM SUA RETIRADA DO CONTRATO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9754754" y="6900217"/>
            <a:ext cx="4045540" cy="3030477"/>
          </a:xfrm>
          <a:custGeom>
            <a:avLst/>
            <a:gdLst/>
            <a:ahLst/>
            <a:cxnLst/>
            <a:rect r="r" b="b" t="t" l="l"/>
            <a:pathLst>
              <a:path h="3030477" w="4045540">
                <a:moveTo>
                  <a:pt x="0" y="0"/>
                </a:moveTo>
                <a:lnTo>
                  <a:pt x="4045540" y="0"/>
                </a:lnTo>
                <a:lnTo>
                  <a:pt x="4045540" y="3030477"/>
                </a:lnTo>
                <a:lnTo>
                  <a:pt x="0" y="30304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0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79719" y="1028700"/>
            <a:ext cx="689555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DIRETRIZES COMPORTAMENTAIS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9722" y="3872803"/>
            <a:ext cx="3485533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spc="26">
                <a:solidFill>
                  <a:srgbClr val="FFFFFF"/>
                </a:solidFill>
                <a:latin typeface="Calibri (MS) Bold"/>
              </a:rPr>
              <a:t>COMPORTAMENTOS INACEITÁVEIS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394749" y="3273343"/>
            <a:ext cx="1498503" cy="597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7"/>
              </a:lnSpc>
              <a:spcBef>
                <a:spcPct val="0"/>
              </a:spcBef>
            </a:pPr>
            <a:r>
              <a:rPr lang="en-US" sz="3456" spc="32">
                <a:solidFill>
                  <a:srgbClr val="0B1E60"/>
                </a:solidFill>
                <a:latin typeface="Calibri (MS) Bold"/>
              </a:rPr>
              <a:t>GRAVES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1522"/>
            <a:ext cx="18287997" cy="2550632"/>
          </a:xfrm>
          <a:custGeom>
            <a:avLst/>
            <a:gdLst/>
            <a:ahLst/>
            <a:cxnLst/>
            <a:rect r="r" b="b" t="t" l="l"/>
            <a:pathLst>
              <a:path h="2550632" w="18287997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60139" y="341708"/>
            <a:ext cx="1603800" cy="1603800"/>
          </a:xfrm>
          <a:custGeom>
            <a:avLst/>
            <a:gdLst/>
            <a:ahLst/>
            <a:cxnLst/>
            <a:rect r="r" b="b" t="t" l="l"/>
            <a:pathLst>
              <a:path h="1603800" w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55316" y="2898373"/>
            <a:ext cx="16703984" cy="1822253"/>
          </a:xfrm>
          <a:custGeom>
            <a:avLst/>
            <a:gdLst/>
            <a:ahLst/>
            <a:cxnLst/>
            <a:rect r="r" b="b" t="t" l="l"/>
            <a:pathLst>
              <a:path h="1822253" w="16703984">
                <a:moveTo>
                  <a:pt x="0" y="0"/>
                </a:moveTo>
                <a:lnTo>
                  <a:pt x="16703984" y="0"/>
                </a:lnTo>
                <a:lnTo>
                  <a:pt x="16703984" y="1822253"/>
                </a:lnTo>
                <a:lnTo>
                  <a:pt x="0" y="18222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78565" y="4846118"/>
            <a:ext cx="3976791" cy="4882221"/>
          </a:xfrm>
          <a:custGeom>
            <a:avLst/>
            <a:gdLst/>
            <a:ahLst/>
            <a:cxnLst/>
            <a:rect r="r" b="b" t="t" l="l"/>
            <a:pathLst>
              <a:path h="4882221" w="3976791">
                <a:moveTo>
                  <a:pt x="0" y="0"/>
                </a:moveTo>
                <a:lnTo>
                  <a:pt x="3976790" y="0"/>
                </a:lnTo>
                <a:lnTo>
                  <a:pt x="3976790" y="4882220"/>
                </a:lnTo>
                <a:lnTo>
                  <a:pt x="0" y="48822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763812" y="4846118"/>
            <a:ext cx="3976791" cy="4882221"/>
          </a:xfrm>
          <a:custGeom>
            <a:avLst/>
            <a:gdLst/>
            <a:ahLst/>
            <a:cxnLst/>
            <a:rect r="r" b="b" t="t" l="l"/>
            <a:pathLst>
              <a:path h="4882221" w="3976791">
                <a:moveTo>
                  <a:pt x="0" y="0"/>
                </a:moveTo>
                <a:lnTo>
                  <a:pt x="3976791" y="0"/>
                </a:lnTo>
                <a:lnTo>
                  <a:pt x="3976791" y="4882220"/>
                </a:lnTo>
                <a:lnTo>
                  <a:pt x="0" y="48822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312451" y="4846118"/>
            <a:ext cx="3976791" cy="4882221"/>
          </a:xfrm>
          <a:custGeom>
            <a:avLst/>
            <a:gdLst/>
            <a:ahLst/>
            <a:cxnLst/>
            <a:rect r="r" b="b" t="t" l="l"/>
            <a:pathLst>
              <a:path h="4882221" w="3976791">
                <a:moveTo>
                  <a:pt x="0" y="0"/>
                </a:moveTo>
                <a:lnTo>
                  <a:pt x="3976791" y="0"/>
                </a:lnTo>
                <a:lnTo>
                  <a:pt x="3976791" y="4882220"/>
                </a:lnTo>
                <a:lnTo>
                  <a:pt x="0" y="48822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83020" y="5457825"/>
            <a:ext cx="1129021" cy="1574255"/>
          </a:xfrm>
          <a:custGeom>
            <a:avLst/>
            <a:gdLst/>
            <a:ahLst/>
            <a:cxnLst/>
            <a:rect r="r" b="b" t="t" l="l"/>
            <a:pathLst>
              <a:path h="1574255" w="1129021">
                <a:moveTo>
                  <a:pt x="0" y="0"/>
                </a:moveTo>
                <a:lnTo>
                  <a:pt x="1129021" y="0"/>
                </a:lnTo>
                <a:lnTo>
                  <a:pt x="1129021" y="1574255"/>
                </a:lnTo>
                <a:lnTo>
                  <a:pt x="0" y="15742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947242" y="5772150"/>
            <a:ext cx="1045674" cy="1389820"/>
          </a:xfrm>
          <a:custGeom>
            <a:avLst/>
            <a:gdLst/>
            <a:ahLst/>
            <a:cxnLst/>
            <a:rect r="r" b="b" t="t" l="l"/>
            <a:pathLst>
              <a:path h="1389820" w="1045674">
                <a:moveTo>
                  <a:pt x="0" y="0"/>
                </a:moveTo>
                <a:lnTo>
                  <a:pt x="1045674" y="0"/>
                </a:lnTo>
                <a:lnTo>
                  <a:pt x="1045674" y="1389820"/>
                </a:lnTo>
                <a:lnTo>
                  <a:pt x="0" y="13898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5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31790" y="7806340"/>
            <a:ext cx="1624412" cy="1429483"/>
          </a:xfrm>
          <a:custGeom>
            <a:avLst/>
            <a:gdLst/>
            <a:ahLst/>
            <a:cxnLst/>
            <a:rect r="r" b="b" t="t" l="l"/>
            <a:pathLst>
              <a:path h="1429483" w="1624412">
                <a:moveTo>
                  <a:pt x="0" y="0"/>
                </a:moveTo>
                <a:lnTo>
                  <a:pt x="1624412" y="0"/>
                </a:lnTo>
                <a:lnTo>
                  <a:pt x="1624412" y="1429483"/>
                </a:lnTo>
                <a:lnTo>
                  <a:pt x="0" y="14294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671777" y="8254016"/>
            <a:ext cx="1596604" cy="1204711"/>
          </a:xfrm>
          <a:custGeom>
            <a:avLst/>
            <a:gdLst/>
            <a:ahLst/>
            <a:cxnLst/>
            <a:rect r="r" b="b" t="t" l="l"/>
            <a:pathLst>
              <a:path h="1204711" w="1596604">
                <a:moveTo>
                  <a:pt x="0" y="0"/>
                </a:moveTo>
                <a:lnTo>
                  <a:pt x="1596604" y="0"/>
                </a:lnTo>
                <a:lnTo>
                  <a:pt x="1596604" y="1204710"/>
                </a:lnTo>
                <a:lnTo>
                  <a:pt x="0" y="120471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50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217763" y="5327775"/>
            <a:ext cx="1187212" cy="1760018"/>
          </a:xfrm>
          <a:custGeom>
            <a:avLst/>
            <a:gdLst/>
            <a:ahLst/>
            <a:cxnLst/>
            <a:rect r="r" b="b" t="t" l="l"/>
            <a:pathLst>
              <a:path h="1760018" w="1187212">
                <a:moveTo>
                  <a:pt x="0" y="0"/>
                </a:moveTo>
                <a:lnTo>
                  <a:pt x="1187212" y="0"/>
                </a:lnTo>
                <a:lnTo>
                  <a:pt x="1187212" y="1760018"/>
                </a:lnTo>
                <a:lnTo>
                  <a:pt x="0" y="176001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5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143999" y="5772150"/>
            <a:ext cx="1434148" cy="1389820"/>
          </a:xfrm>
          <a:custGeom>
            <a:avLst/>
            <a:gdLst/>
            <a:ahLst/>
            <a:cxnLst/>
            <a:rect r="r" b="b" t="t" l="l"/>
            <a:pathLst>
              <a:path h="1389820" w="1434148">
                <a:moveTo>
                  <a:pt x="0" y="0"/>
                </a:moveTo>
                <a:lnTo>
                  <a:pt x="1434148" y="0"/>
                </a:lnTo>
                <a:lnTo>
                  <a:pt x="1434148" y="1389820"/>
                </a:lnTo>
                <a:lnTo>
                  <a:pt x="0" y="138982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5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165496" y="7973618"/>
            <a:ext cx="1237662" cy="1411980"/>
          </a:xfrm>
          <a:custGeom>
            <a:avLst/>
            <a:gdLst/>
            <a:ahLst/>
            <a:cxnLst/>
            <a:rect r="r" b="b" t="t" l="l"/>
            <a:pathLst>
              <a:path h="1411980" w="1237662">
                <a:moveTo>
                  <a:pt x="0" y="0"/>
                </a:moveTo>
                <a:lnTo>
                  <a:pt x="1237662" y="0"/>
                </a:lnTo>
                <a:lnTo>
                  <a:pt x="1237662" y="1411980"/>
                </a:lnTo>
                <a:lnTo>
                  <a:pt x="0" y="1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19999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090347" y="8421112"/>
            <a:ext cx="1329959" cy="870518"/>
          </a:xfrm>
          <a:custGeom>
            <a:avLst/>
            <a:gdLst/>
            <a:ahLst/>
            <a:cxnLst/>
            <a:rect r="r" b="b" t="t" l="l"/>
            <a:pathLst>
              <a:path h="870518" w="1329959">
                <a:moveTo>
                  <a:pt x="0" y="0"/>
                </a:moveTo>
                <a:lnTo>
                  <a:pt x="1329959" y="0"/>
                </a:lnTo>
                <a:lnTo>
                  <a:pt x="1329959" y="870518"/>
                </a:lnTo>
                <a:lnTo>
                  <a:pt x="0" y="87051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alphaModFix amt="50000"/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601119" y="5675310"/>
            <a:ext cx="1421286" cy="1139285"/>
          </a:xfrm>
          <a:custGeom>
            <a:avLst/>
            <a:gdLst/>
            <a:ahLst/>
            <a:cxnLst/>
            <a:rect r="r" b="b" t="t" l="l"/>
            <a:pathLst>
              <a:path h="1139285" w="1421286">
                <a:moveTo>
                  <a:pt x="0" y="0"/>
                </a:moveTo>
                <a:lnTo>
                  <a:pt x="1421286" y="0"/>
                </a:lnTo>
                <a:lnTo>
                  <a:pt x="1421286" y="1139285"/>
                </a:lnTo>
                <a:lnTo>
                  <a:pt x="0" y="113928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alphaModFix amt="19999"/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582933" y="5958876"/>
            <a:ext cx="1379374" cy="1258992"/>
          </a:xfrm>
          <a:custGeom>
            <a:avLst/>
            <a:gdLst/>
            <a:ahLst/>
            <a:cxnLst/>
            <a:rect r="r" b="b" t="t" l="l"/>
            <a:pathLst>
              <a:path h="1258992" w="1379374">
                <a:moveTo>
                  <a:pt x="0" y="0"/>
                </a:moveTo>
                <a:lnTo>
                  <a:pt x="1379374" y="0"/>
                </a:lnTo>
                <a:lnTo>
                  <a:pt x="1379374" y="1258992"/>
                </a:lnTo>
                <a:lnTo>
                  <a:pt x="0" y="12589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alphaModFix amt="19999"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601119" y="7876832"/>
            <a:ext cx="1358992" cy="1358992"/>
          </a:xfrm>
          <a:custGeom>
            <a:avLst/>
            <a:gdLst/>
            <a:ahLst/>
            <a:cxnLst/>
            <a:rect r="r" b="b" t="t" l="l"/>
            <a:pathLst>
              <a:path h="1358992" w="1358992">
                <a:moveTo>
                  <a:pt x="0" y="0"/>
                </a:moveTo>
                <a:lnTo>
                  <a:pt x="1358991" y="0"/>
                </a:lnTo>
                <a:lnTo>
                  <a:pt x="1358991" y="1358991"/>
                </a:lnTo>
                <a:lnTo>
                  <a:pt x="0" y="1358991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alphaModFix amt="19999"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517624" y="8241418"/>
            <a:ext cx="1686447" cy="1217308"/>
          </a:xfrm>
          <a:custGeom>
            <a:avLst/>
            <a:gdLst/>
            <a:ahLst/>
            <a:cxnLst/>
            <a:rect r="r" b="b" t="t" l="l"/>
            <a:pathLst>
              <a:path h="1217308" w="1686447">
                <a:moveTo>
                  <a:pt x="0" y="0"/>
                </a:moveTo>
                <a:lnTo>
                  <a:pt x="1686447" y="0"/>
                </a:lnTo>
                <a:lnTo>
                  <a:pt x="1686447" y="1217308"/>
                </a:lnTo>
                <a:lnTo>
                  <a:pt x="0" y="1217308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alphaModFix amt="19999"/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79719" y="1028700"/>
            <a:ext cx="3087241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BENEFÍCIOS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50758" y="3114174"/>
            <a:ext cx="16002900" cy="132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spc="26">
                <a:solidFill>
                  <a:srgbClr val="FFFFFF"/>
                </a:solidFill>
                <a:latin typeface="Calibri (MS) Bold"/>
              </a:rPr>
              <a:t>COM O OBJETIVO DE PROMOVER A MANUTENÇÃO CONSTANTE DA SATISFAÇÃO INTERNA E DA MELHORIA DO DESEMPENHO TÉCNICO E PROFISSIONAL, ASSIM COMO A MELHORIA DA QUALIDADE DE VIDA, O PQR-010 PREVÊ OS SEGUINTES BENEFÍCIOS A SEREM CONCEDIDOS PELA RISOTERM: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84773" y="4927725"/>
            <a:ext cx="1725515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 spc="22">
                <a:solidFill>
                  <a:srgbClr val="FFFFFF"/>
                </a:solidFill>
                <a:latin typeface="Calibri (MS) Bold"/>
              </a:rPr>
              <a:t>ASSISTÊNCIA MÉDICA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484802" y="5013450"/>
            <a:ext cx="1970553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545454"/>
                </a:solidFill>
                <a:latin typeface="Calibri (MS) Bold"/>
              </a:rPr>
              <a:t>ASSISTÊNCIA ODONTOLÓGICA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78565" y="7239603"/>
            <a:ext cx="1970553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2100" spc="19" strike="noStrike" u="none">
                <a:solidFill>
                  <a:srgbClr val="545454"/>
                </a:solidFill>
                <a:latin typeface="Calibri (MS) Bold"/>
              </a:rPr>
              <a:t>CESTA BÁSICA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484802" y="7406290"/>
            <a:ext cx="1970553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9"/>
              </a:lnSpc>
              <a:spcBef>
                <a:spcPct val="0"/>
              </a:spcBef>
            </a:pPr>
            <a:r>
              <a:rPr lang="en-US" sz="2400" spc="22">
                <a:solidFill>
                  <a:srgbClr val="FFFFFF"/>
                </a:solidFill>
                <a:latin typeface="Calibri (MS) Bold"/>
              </a:rPr>
              <a:t>AUXÍLIO ALIMENTAÇÃO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948612" y="4808018"/>
            <a:ext cx="1725515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 spc="22">
                <a:solidFill>
                  <a:srgbClr val="FFFFFF"/>
                </a:solidFill>
                <a:latin typeface="Calibri (MS) Bold"/>
              </a:rPr>
              <a:t>DESJEJUM MATINAL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770050" y="5095875"/>
            <a:ext cx="1970553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545454"/>
                </a:solidFill>
                <a:latin typeface="Calibri (MS) Bold"/>
              </a:rPr>
              <a:t>PROGRAMA "EMPRESTE"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948612" y="7239603"/>
            <a:ext cx="1725515" cy="130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2100" spc="19" strike="noStrike" u="none">
                <a:solidFill>
                  <a:srgbClr val="545454"/>
                </a:solidFill>
                <a:latin typeface="Calibri (MS) Bold"/>
              </a:rPr>
              <a:t>PROGRAMA EDUCAÇÃO PARA ADULTOS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907308" y="7406290"/>
            <a:ext cx="1725515" cy="112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9"/>
              </a:lnSpc>
              <a:spcBef>
                <a:spcPct val="0"/>
              </a:spcBef>
            </a:pPr>
            <a:r>
              <a:rPr lang="en-US" sz="2400" spc="22" strike="noStrike" u="none">
                <a:solidFill>
                  <a:srgbClr val="FFFFFF"/>
                </a:solidFill>
                <a:latin typeface="Calibri (MS) Bold"/>
              </a:rPr>
              <a:t>PROGRAMA BOLSA DE ESTUDOS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312451" y="4918200"/>
            <a:ext cx="1998621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FFFFFF"/>
                </a:solidFill>
                <a:latin typeface="Calibri (MS) Bold"/>
              </a:rPr>
              <a:t> PROGRAMA DE TREINAMENTO ESPECIALIZADO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300846" y="5013450"/>
            <a:ext cx="2120002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2100" spc="19" strike="noStrike" u="none">
                <a:solidFill>
                  <a:srgbClr val="545454"/>
                </a:solidFill>
                <a:latin typeface="Calibri (MS) Bold"/>
              </a:rPr>
              <a:t> PROGRAMA DE QUALIFICAÇÃO DA MÃO DE OBRA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449004" y="7239603"/>
            <a:ext cx="1725515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2100" spc="19" strike="noStrike" u="none">
                <a:solidFill>
                  <a:srgbClr val="545454"/>
                </a:solidFill>
                <a:latin typeface="Calibri (MS) Bold"/>
              </a:rPr>
              <a:t>SEGURO DE VIDA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212619" y="7406290"/>
            <a:ext cx="2120002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9"/>
              </a:lnSpc>
              <a:spcBef>
                <a:spcPct val="0"/>
              </a:spcBef>
            </a:pPr>
            <a:r>
              <a:rPr lang="en-US" sz="2400" spc="22" strike="noStrike" u="none">
                <a:solidFill>
                  <a:srgbClr val="FFFFFF"/>
                </a:solidFill>
                <a:latin typeface="Calibri (MS) Bold"/>
              </a:rPr>
              <a:t>AUXÍLIO FUNERAL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E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2530219"/>
          </a:xfrm>
          <a:custGeom>
            <a:avLst/>
            <a:gdLst/>
            <a:ahLst/>
            <a:cxnLst/>
            <a:rect r="r" b="b" t="t" l="l"/>
            <a:pathLst>
              <a:path h="2530219" w="18288000">
                <a:moveTo>
                  <a:pt x="0" y="0"/>
                </a:moveTo>
                <a:lnTo>
                  <a:pt x="18288000" y="0"/>
                </a:lnTo>
                <a:lnTo>
                  <a:pt x="18288000" y="2530219"/>
                </a:lnTo>
                <a:lnTo>
                  <a:pt x="0" y="2530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22980" y="5173077"/>
            <a:ext cx="14842041" cy="1304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750" spc="63">
                <a:solidFill>
                  <a:srgbClr val="FFFFFF"/>
                </a:solidFill>
                <a:latin typeface="TT Rounds Condensed Bold"/>
              </a:rPr>
              <a:t>OBRIGADO!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647700" y="789812"/>
            <a:ext cx="4059555" cy="950595"/>
          </a:xfrm>
          <a:custGeom>
            <a:avLst/>
            <a:gdLst/>
            <a:ahLst/>
            <a:cxnLst/>
            <a:rect r="r" b="b" t="t" l="l"/>
            <a:pathLst>
              <a:path h="950595" w="4059555">
                <a:moveTo>
                  <a:pt x="0" y="0"/>
                </a:moveTo>
                <a:lnTo>
                  <a:pt x="4059555" y="0"/>
                </a:lnTo>
                <a:lnTo>
                  <a:pt x="4059555" y="950594"/>
                </a:lnTo>
                <a:lnTo>
                  <a:pt x="0" y="9505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631" r="0" b="-1631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1522"/>
            <a:ext cx="18287997" cy="2550632"/>
          </a:xfrm>
          <a:custGeom>
            <a:avLst/>
            <a:gdLst/>
            <a:ahLst/>
            <a:cxnLst/>
            <a:rect r="r" b="b" t="t" l="l"/>
            <a:pathLst>
              <a:path h="2550632" w="18287997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60139" y="341708"/>
            <a:ext cx="1603800" cy="1603800"/>
          </a:xfrm>
          <a:custGeom>
            <a:avLst/>
            <a:gdLst/>
            <a:ahLst/>
            <a:cxnLst/>
            <a:rect r="r" b="b" t="t" l="l"/>
            <a:pathLst>
              <a:path h="1603800" w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469165" y="4071297"/>
            <a:ext cx="4772043" cy="5187003"/>
          </a:xfrm>
          <a:custGeom>
            <a:avLst/>
            <a:gdLst/>
            <a:ahLst/>
            <a:cxnLst/>
            <a:rect r="r" b="b" t="t" l="l"/>
            <a:pathLst>
              <a:path h="5187003" w="4772043">
                <a:moveTo>
                  <a:pt x="0" y="0"/>
                </a:moveTo>
                <a:lnTo>
                  <a:pt x="4772043" y="0"/>
                </a:lnTo>
                <a:lnTo>
                  <a:pt x="4772043" y="5187003"/>
                </a:lnTo>
                <a:lnTo>
                  <a:pt x="0" y="51870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440" y="937686"/>
            <a:ext cx="5211400" cy="599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OBJETIVOS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8009" y="2496746"/>
            <a:ext cx="9218089" cy="483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34"/>
              </a:lnSpc>
            </a:pPr>
            <a:r>
              <a:rPr lang="en-US" sz="2778" spc="26">
                <a:solidFill>
                  <a:srgbClr val="004AAD"/>
                </a:solidFill>
                <a:latin typeface="Calibri (MS) Bold"/>
              </a:rPr>
              <a:t>ESTA APRESENTAÇÃO TEM COMO OBJETIVO ESCLARECER: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8011" y="3741277"/>
            <a:ext cx="11093418" cy="3885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408"/>
              </a:lnSpc>
              <a:buFont typeface="Arial"/>
              <a:buChar char="•"/>
            </a:pPr>
            <a:r>
              <a:rPr lang="en-US" sz="2400" spc="21">
                <a:solidFill>
                  <a:srgbClr val="004AAD"/>
                </a:solidFill>
                <a:latin typeface="Calibri (MS) Bold"/>
              </a:rPr>
              <a:t>NO QUE CONSISTE O PQR 010</a:t>
            </a:r>
          </a:p>
          <a:p>
            <a:pPr algn="l">
              <a:lnSpc>
                <a:spcPts val="3408"/>
              </a:lnSpc>
            </a:pPr>
          </a:p>
          <a:p>
            <a:pPr algn="l" marL="518160" indent="-259080" lvl="1">
              <a:lnSpc>
                <a:spcPts val="3408"/>
              </a:lnSpc>
              <a:buFont typeface="Arial"/>
              <a:buChar char="•"/>
            </a:pPr>
            <a:r>
              <a:rPr lang="en-US" sz="2400" spc="21">
                <a:solidFill>
                  <a:srgbClr val="004AAD"/>
                </a:solidFill>
                <a:latin typeface="Calibri (MS) Bold"/>
              </a:rPr>
              <a:t>COMO O PROCEDIMENTO TRATA OS TREINAMENTOS A SEREM REALIZADOS</a:t>
            </a:r>
          </a:p>
          <a:p>
            <a:pPr algn="l">
              <a:lnSpc>
                <a:spcPts val="3408"/>
              </a:lnSpc>
            </a:pPr>
          </a:p>
          <a:p>
            <a:pPr algn="l" marL="518160" indent="-259080" lvl="1">
              <a:lnSpc>
                <a:spcPts val="3408"/>
              </a:lnSpc>
              <a:buFont typeface="Arial"/>
              <a:buChar char="•"/>
            </a:pPr>
            <a:r>
              <a:rPr lang="en-US" sz="2400" spc="21">
                <a:solidFill>
                  <a:srgbClr val="004AAD"/>
                </a:solidFill>
                <a:latin typeface="Calibri (MS) Bold"/>
              </a:rPr>
              <a:t>AS DIRETRIZES COMPORTAMENTAIS</a:t>
            </a:r>
          </a:p>
          <a:p>
            <a:pPr algn="l">
              <a:lnSpc>
                <a:spcPts val="3408"/>
              </a:lnSpc>
            </a:pPr>
          </a:p>
          <a:p>
            <a:pPr algn="l" marL="518160" indent="-259080" lvl="1">
              <a:lnSpc>
                <a:spcPts val="3408"/>
              </a:lnSpc>
              <a:buFont typeface="Arial"/>
              <a:buChar char="•"/>
            </a:pPr>
            <a:r>
              <a:rPr lang="en-US" sz="2400" spc="21">
                <a:solidFill>
                  <a:srgbClr val="004AAD"/>
                </a:solidFill>
                <a:latin typeface="Calibri (MS) Bold"/>
              </a:rPr>
              <a:t>OS BENEFÍCIOS AO COLABORADOR </a:t>
            </a:r>
          </a:p>
          <a:p>
            <a:pPr algn="l">
              <a:lnSpc>
                <a:spcPts val="3408"/>
              </a:lnSpc>
            </a:pPr>
          </a:p>
          <a:p>
            <a:pPr algn="l" marL="518160" indent="-259080" lvl="1">
              <a:lnSpc>
                <a:spcPts val="3408"/>
              </a:lnSpc>
              <a:buFont typeface="Arial"/>
              <a:buChar char="•"/>
            </a:pPr>
            <a:r>
              <a:rPr lang="en-US" sz="2400" spc="22">
                <a:solidFill>
                  <a:srgbClr val="004AAD"/>
                </a:solidFill>
                <a:latin typeface="Calibri (MS) Bold"/>
              </a:rPr>
              <a:t>O PROGRAMA DE DESENVOLVIMENTO HUMANO DA ORGANIZAÇÃO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1522"/>
            <a:ext cx="18287997" cy="2550632"/>
          </a:xfrm>
          <a:custGeom>
            <a:avLst/>
            <a:gdLst/>
            <a:ahLst/>
            <a:cxnLst/>
            <a:rect r="r" b="b" t="t" l="l"/>
            <a:pathLst>
              <a:path h="2550632" w="18287997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60139" y="341708"/>
            <a:ext cx="1603800" cy="1603800"/>
          </a:xfrm>
          <a:custGeom>
            <a:avLst/>
            <a:gdLst/>
            <a:ahLst/>
            <a:cxnLst/>
            <a:rect r="r" b="b" t="t" l="l"/>
            <a:pathLst>
              <a:path h="1603800" w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63810" y="2691613"/>
            <a:ext cx="7668025" cy="6172200"/>
          </a:xfrm>
          <a:custGeom>
            <a:avLst/>
            <a:gdLst/>
            <a:ahLst/>
            <a:cxnLst/>
            <a:rect r="r" b="b" t="t" l="l"/>
            <a:pathLst>
              <a:path h="6172200" w="7668025">
                <a:moveTo>
                  <a:pt x="0" y="0"/>
                </a:moveTo>
                <a:lnTo>
                  <a:pt x="7668025" y="0"/>
                </a:lnTo>
                <a:lnTo>
                  <a:pt x="7668025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48740" y="3067656"/>
            <a:ext cx="15092926" cy="497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0"/>
              </a:lnSpc>
            </a:pPr>
          </a:p>
          <a:p>
            <a:pPr algn="just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sz="2700" spc="24">
                <a:solidFill>
                  <a:srgbClr val="004AAD"/>
                </a:solidFill>
                <a:latin typeface="Calibri (MS) Bold"/>
              </a:rPr>
              <a:t>ESTE PROCEDIMENTO FAZ A GESTÃO DOS ASPECTOS QUE ENVOLVEM AS TRATATIVAS DOS RECURSOS HUMANOS DA ORGANIZAÇÃO.</a:t>
            </a:r>
          </a:p>
          <a:p>
            <a:pPr algn="just">
              <a:lnSpc>
                <a:spcPts val="3240"/>
              </a:lnSpc>
            </a:pPr>
          </a:p>
          <a:p>
            <a:pPr algn="just">
              <a:lnSpc>
                <a:spcPts val="3240"/>
              </a:lnSpc>
            </a:pPr>
          </a:p>
          <a:p>
            <a:pPr algn="just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sz="2700" spc="24">
                <a:solidFill>
                  <a:srgbClr val="004AAD"/>
                </a:solidFill>
                <a:latin typeface="Calibri (MS) Bold"/>
              </a:rPr>
              <a:t>ESTABELECE SISTEMÁTICAS PARA ASSEGURAR QUE OS COLABORADORES POSSUAM </a:t>
            </a:r>
            <a:r>
              <a:rPr lang="en-US" sz="2700" spc="24" u="sng">
                <a:solidFill>
                  <a:srgbClr val="004AAD"/>
                </a:solidFill>
                <a:latin typeface="Calibri (MS) Bold"/>
              </a:rPr>
              <a:t>EDUCAÇÃO</a:t>
            </a:r>
            <a:r>
              <a:rPr lang="en-US" sz="2700" spc="24">
                <a:solidFill>
                  <a:srgbClr val="004AAD"/>
                </a:solidFill>
                <a:latin typeface="Calibri (MS) Bold"/>
              </a:rPr>
              <a:t>, </a:t>
            </a:r>
            <a:r>
              <a:rPr lang="en-US" sz="2700" spc="24" u="sng">
                <a:solidFill>
                  <a:srgbClr val="004AAD"/>
                </a:solidFill>
                <a:latin typeface="Calibri (MS) Bold"/>
              </a:rPr>
              <a:t>TREINAMENTO</a:t>
            </a:r>
            <a:r>
              <a:rPr lang="en-US" sz="2700" spc="24">
                <a:solidFill>
                  <a:srgbClr val="004AAD"/>
                </a:solidFill>
                <a:latin typeface="Calibri (MS) Bold"/>
              </a:rPr>
              <a:t> OU </a:t>
            </a:r>
            <a:r>
              <a:rPr lang="en-US" sz="2700" spc="24" u="sng">
                <a:solidFill>
                  <a:srgbClr val="004AAD"/>
                </a:solidFill>
                <a:latin typeface="Calibri (MS) Bold"/>
              </a:rPr>
              <a:t>EXPERIÊNCIA</a:t>
            </a:r>
            <a:r>
              <a:rPr lang="en-US" sz="2700" spc="24">
                <a:solidFill>
                  <a:srgbClr val="004AAD"/>
                </a:solidFill>
                <a:latin typeface="Calibri (MS) Bold"/>
              </a:rPr>
              <a:t> APROPRIADA NECESSÁRIA PARA EXECUTAR AS ATIVIDADES QUE POSSUAM IMPACTO SOBRE A QUALIDADE DO SERVIÇO PRESTADO.</a:t>
            </a:r>
          </a:p>
          <a:p>
            <a:pPr algn="just">
              <a:lnSpc>
                <a:spcPts val="3240"/>
              </a:lnSpc>
            </a:pPr>
          </a:p>
          <a:p>
            <a:pPr algn="just">
              <a:lnSpc>
                <a:spcPts val="3240"/>
              </a:lnSpc>
            </a:pPr>
          </a:p>
          <a:p>
            <a:pPr algn="just" marL="582930" indent="-291465" lvl="1">
              <a:lnSpc>
                <a:spcPts val="3240"/>
              </a:lnSpc>
              <a:buFont typeface="Arial"/>
              <a:buChar char="•"/>
            </a:pPr>
            <a:r>
              <a:rPr lang="en-US" sz="2700" spc="25">
                <a:solidFill>
                  <a:srgbClr val="004AAD"/>
                </a:solidFill>
                <a:latin typeface="Calibri (MS) Bold"/>
              </a:rPr>
              <a:t>BUSCA PROVER A CONSCIENTIZAÇÃO SOBRE AS CONSEQUÊNCIAS DA REALIZAÇÃO DAS ATIVIDADES PROFISSIONAIS. 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10972797" y="6749103"/>
            <a:ext cx="7315200" cy="3537897"/>
          </a:xfrm>
          <a:custGeom>
            <a:avLst/>
            <a:gdLst/>
            <a:ahLst/>
            <a:cxnLst/>
            <a:rect r="r" b="b" t="t" l="l"/>
            <a:pathLst>
              <a:path h="3537897" w="7315200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9028" y="922331"/>
            <a:ext cx="5211400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PREMISSAS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1522"/>
            <a:ext cx="18287997" cy="2550632"/>
          </a:xfrm>
          <a:custGeom>
            <a:avLst/>
            <a:gdLst/>
            <a:ahLst/>
            <a:cxnLst/>
            <a:rect r="r" b="b" t="t" l="l"/>
            <a:pathLst>
              <a:path h="2550632" w="18287997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60139" y="341708"/>
            <a:ext cx="1603800" cy="1603800"/>
          </a:xfrm>
          <a:custGeom>
            <a:avLst/>
            <a:gdLst/>
            <a:ahLst/>
            <a:cxnLst/>
            <a:rect r="r" b="b" t="t" l="l"/>
            <a:pathLst>
              <a:path h="1603800" w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222571">
            <a:off x="8716718" y="5320353"/>
            <a:ext cx="6269086" cy="4114800"/>
          </a:xfrm>
          <a:custGeom>
            <a:avLst/>
            <a:gdLst/>
            <a:ahLst/>
            <a:cxnLst/>
            <a:rect r="r" b="b" t="t" l="l"/>
            <a:pathLst>
              <a:path h="4114800" w="6269086">
                <a:moveTo>
                  <a:pt x="0" y="0"/>
                </a:moveTo>
                <a:lnTo>
                  <a:pt x="6269086" y="0"/>
                </a:lnTo>
                <a:lnTo>
                  <a:pt x="6269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0972797" y="6749103"/>
            <a:ext cx="7315200" cy="3537897"/>
          </a:xfrm>
          <a:custGeom>
            <a:avLst/>
            <a:gdLst/>
            <a:ahLst/>
            <a:cxnLst/>
            <a:rect r="r" b="b" t="t" l="l"/>
            <a:pathLst>
              <a:path h="3537897" w="7315200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4563" y="5313983"/>
            <a:ext cx="2860250" cy="1301414"/>
          </a:xfrm>
          <a:custGeom>
            <a:avLst/>
            <a:gdLst/>
            <a:ahLst/>
            <a:cxnLst/>
            <a:rect r="r" b="b" t="t" l="l"/>
            <a:pathLst>
              <a:path h="1301414" w="2860250">
                <a:moveTo>
                  <a:pt x="0" y="0"/>
                </a:moveTo>
                <a:lnTo>
                  <a:pt x="2860250" y="0"/>
                </a:lnTo>
                <a:lnTo>
                  <a:pt x="2860250" y="1301413"/>
                </a:lnTo>
                <a:lnTo>
                  <a:pt x="0" y="1301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245892">
            <a:off x="4027582" y="5486637"/>
            <a:ext cx="351304" cy="907124"/>
          </a:xfrm>
          <a:custGeom>
            <a:avLst/>
            <a:gdLst/>
            <a:ahLst/>
            <a:cxnLst/>
            <a:rect r="r" b="b" t="t" l="l"/>
            <a:pathLst>
              <a:path h="907124" w="351304">
                <a:moveTo>
                  <a:pt x="0" y="0"/>
                </a:moveTo>
                <a:lnTo>
                  <a:pt x="351305" y="0"/>
                </a:lnTo>
                <a:lnTo>
                  <a:pt x="351305" y="907124"/>
                </a:lnTo>
                <a:lnTo>
                  <a:pt x="0" y="9071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15566" y="5236712"/>
            <a:ext cx="3228539" cy="1607787"/>
          </a:xfrm>
          <a:custGeom>
            <a:avLst/>
            <a:gdLst/>
            <a:ahLst/>
            <a:cxnLst/>
            <a:rect r="r" b="b" t="t" l="l"/>
            <a:pathLst>
              <a:path h="1607787" w="3228539">
                <a:moveTo>
                  <a:pt x="0" y="0"/>
                </a:moveTo>
                <a:lnTo>
                  <a:pt x="3228539" y="0"/>
                </a:lnTo>
                <a:lnTo>
                  <a:pt x="3228539" y="1607786"/>
                </a:lnTo>
                <a:lnTo>
                  <a:pt x="0" y="16077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894397" y="5218588"/>
            <a:ext cx="2860250" cy="1301414"/>
          </a:xfrm>
          <a:custGeom>
            <a:avLst/>
            <a:gdLst/>
            <a:ahLst/>
            <a:cxnLst/>
            <a:rect r="r" b="b" t="t" l="l"/>
            <a:pathLst>
              <a:path h="1301414" w="2860250">
                <a:moveTo>
                  <a:pt x="0" y="0"/>
                </a:moveTo>
                <a:lnTo>
                  <a:pt x="2860249" y="0"/>
                </a:lnTo>
                <a:lnTo>
                  <a:pt x="2860249" y="1301413"/>
                </a:lnTo>
                <a:lnTo>
                  <a:pt x="0" y="1301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245892">
            <a:off x="13347416" y="5391242"/>
            <a:ext cx="351304" cy="907124"/>
          </a:xfrm>
          <a:custGeom>
            <a:avLst/>
            <a:gdLst/>
            <a:ahLst/>
            <a:cxnLst/>
            <a:rect r="r" b="b" t="t" l="l"/>
            <a:pathLst>
              <a:path h="907124" w="351304">
                <a:moveTo>
                  <a:pt x="0" y="0"/>
                </a:moveTo>
                <a:lnTo>
                  <a:pt x="351304" y="0"/>
                </a:lnTo>
                <a:lnTo>
                  <a:pt x="351304" y="907124"/>
                </a:lnTo>
                <a:lnTo>
                  <a:pt x="0" y="9071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135399" y="5141317"/>
            <a:ext cx="3228539" cy="1607787"/>
          </a:xfrm>
          <a:custGeom>
            <a:avLst/>
            <a:gdLst/>
            <a:ahLst/>
            <a:cxnLst/>
            <a:rect r="r" b="b" t="t" l="l"/>
            <a:pathLst>
              <a:path h="1607787" w="3228539">
                <a:moveTo>
                  <a:pt x="0" y="0"/>
                </a:moveTo>
                <a:lnTo>
                  <a:pt x="3228539" y="0"/>
                </a:lnTo>
                <a:lnTo>
                  <a:pt x="3228539" y="1607786"/>
                </a:lnTo>
                <a:lnTo>
                  <a:pt x="0" y="16077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79719" y="1028700"/>
            <a:ext cx="5211400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DEFINIÇÕES E CONCEITOS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74563" y="5691802"/>
            <a:ext cx="2860250" cy="48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3"/>
              </a:lnSpc>
              <a:spcBef>
                <a:spcPct val="0"/>
              </a:spcBef>
            </a:pPr>
            <a:r>
              <a:rPr lang="en-US" sz="2861" spc="26">
                <a:solidFill>
                  <a:srgbClr val="000000"/>
                </a:solidFill>
                <a:latin typeface="Calibri (MS) Bold"/>
              </a:rPr>
              <a:t>COLABORADOR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974571" y="5470668"/>
            <a:ext cx="2860250" cy="1092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5"/>
              </a:lnSpc>
              <a:spcBef>
                <a:spcPct val="0"/>
              </a:spcBef>
            </a:pPr>
            <a:r>
              <a:rPr lang="en-US" sz="2304" spc="21">
                <a:solidFill>
                  <a:srgbClr val="FFFFFF"/>
                </a:solidFill>
                <a:latin typeface="Calibri (MS) Bold"/>
              </a:rPr>
              <a:t>Todos os empregados da Risoterm e terceirizadas.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887515" y="5672322"/>
            <a:ext cx="2860250" cy="48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3"/>
              </a:lnSpc>
              <a:spcBef>
                <a:spcPct val="0"/>
              </a:spcBef>
            </a:pPr>
            <a:r>
              <a:rPr lang="en-US" sz="2861" spc="26">
                <a:solidFill>
                  <a:srgbClr val="000000"/>
                </a:solidFill>
                <a:latin typeface="Calibri (MS) Bold"/>
              </a:rPr>
              <a:t>COMPETÊNCIA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294405" y="5375273"/>
            <a:ext cx="2860250" cy="1092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5"/>
              </a:lnSpc>
              <a:spcBef>
                <a:spcPct val="0"/>
              </a:spcBef>
            </a:pPr>
            <a:r>
              <a:rPr lang="en-US" sz="2304" spc="21">
                <a:solidFill>
                  <a:srgbClr val="FFFFFF"/>
                </a:solidFill>
                <a:latin typeface="Calibri (MS) Bold"/>
              </a:rPr>
              <a:t>Capacidade de aplicar conhecimentos e habilidades.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1522"/>
            <a:ext cx="18287997" cy="2550632"/>
          </a:xfrm>
          <a:custGeom>
            <a:avLst/>
            <a:gdLst/>
            <a:ahLst/>
            <a:cxnLst/>
            <a:rect r="r" b="b" t="t" l="l"/>
            <a:pathLst>
              <a:path h="2550632" w="18287997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60139" y="341708"/>
            <a:ext cx="1603800" cy="1603800"/>
          </a:xfrm>
          <a:custGeom>
            <a:avLst/>
            <a:gdLst/>
            <a:ahLst/>
            <a:cxnLst/>
            <a:rect r="r" b="b" t="t" l="l"/>
            <a:pathLst>
              <a:path h="1603800" w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0972797" y="6749103"/>
            <a:ext cx="7315200" cy="3537897"/>
          </a:xfrm>
          <a:custGeom>
            <a:avLst/>
            <a:gdLst/>
            <a:ahLst/>
            <a:cxnLst/>
            <a:rect r="r" b="b" t="t" l="l"/>
            <a:pathLst>
              <a:path h="3537897" w="7315200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984775" y="4217412"/>
            <a:ext cx="6988022" cy="5601510"/>
          </a:xfrm>
          <a:custGeom>
            <a:avLst/>
            <a:gdLst/>
            <a:ahLst/>
            <a:cxnLst/>
            <a:rect r="r" b="b" t="t" l="l"/>
            <a:pathLst>
              <a:path h="5601510" w="6988022">
                <a:moveTo>
                  <a:pt x="0" y="0"/>
                </a:moveTo>
                <a:lnTo>
                  <a:pt x="6988022" y="0"/>
                </a:lnTo>
                <a:lnTo>
                  <a:pt x="6988022" y="5601510"/>
                </a:lnTo>
                <a:lnTo>
                  <a:pt x="0" y="56015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9719" y="1028700"/>
            <a:ext cx="8126919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PLANEJAMENTO DE TREINAMENTO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458976"/>
            <a:ext cx="15843783" cy="4636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47419" indent="-273709" lvl="1">
              <a:lnSpc>
                <a:spcPts val="3042"/>
              </a:lnSpc>
              <a:spcBef>
                <a:spcPct val="0"/>
              </a:spcBef>
              <a:buFont typeface="Arial"/>
              <a:buChar char="•"/>
            </a:pPr>
            <a:r>
              <a:rPr lang="en-US" sz="2535" spc="22" strike="noStrike">
                <a:solidFill>
                  <a:srgbClr val="004AAD"/>
                </a:solidFill>
                <a:latin typeface="Calibri (MS) Bold"/>
              </a:rPr>
              <a:t>OS TREINAMENTOS PARA TODOS OS COLABORADORES DA ORGANIZAÇÃO SÃO DEFINIDOS, PLANEJADOS E EXECUTADOS CONFORME O PLANO ANUAL DE TREINAMENTO.</a:t>
            </a:r>
          </a:p>
          <a:p>
            <a:pPr algn="just">
              <a:lnSpc>
                <a:spcPts val="3042"/>
              </a:lnSpc>
              <a:spcBef>
                <a:spcPct val="0"/>
              </a:spcBef>
            </a:pPr>
          </a:p>
          <a:p>
            <a:pPr algn="just" marL="547419" indent="-273709" lvl="1">
              <a:lnSpc>
                <a:spcPts val="3042"/>
              </a:lnSpc>
              <a:spcBef>
                <a:spcPct val="0"/>
              </a:spcBef>
              <a:buFont typeface="Arial"/>
              <a:buChar char="•"/>
            </a:pPr>
            <a:r>
              <a:rPr lang="en-US" sz="2535" spc="22" strike="noStrike">
                <a:solidFill>
                  <a:srgbClr val="004AAD"/>
                </a:solidFill>
                <a:latin typeface="Calibri (MS) Bold"/>
              </a:rPr>
              <a:t>AQUELES RELATIVOS AO SGQ DEVEM SER REALIZADOS LOGO APÓS A CONTRATAÇÃO DO COLABORADOR DE ACORDO COM A MATRIZ DE INTEGRAÇÃO.</a:t>
            </a:r>
          </a:p>
          <a:p>
            <a:pPr algn="just">
              <a:lnSpc>
                <a:spcPts val="3042"/>
              </a:lnSpc>
              <a:spcBef>
                <a:spcPct val="0"/>
              </a:spcBef>
            </a:pPr>
          </a:p>
          <a:p>
            <a:pPr algn="just" marL="547419" indent="-273709" lvl="1">
              <a:lnSpc>
                <a:spcPts val="3042"/>
              </a:lnSpc>
              <a:spcBef>
                <a:spcPct val="0"/>
              </a:spcBef>
              <a:buFont typeface="Arial"/>
              <a:buChar char="•"/>
            </a:pPr>
            <a:r>
              <a:rPr lang="en-US" sz="2535" spc="22" strike="noStrike">
                <a:solidFill>
                  <a:srgbClr val="004AAD"/>
                </a:solidFill>
                <a:latin typeface="Calibri (MS) Bold"/>
              </a:rPr>
              <a:t>TREINAMENTOS ESPECÍFICOS QUE NÃO ESTEJAM CONTEMPLADOS NO PLANO ANUAL DE TREINAMENTO DEVEM SER SOLICITADOS ATRAVÉS DO FORMULÁRIO "SOLICITAÇÃO DE TREINAMENTO".</a:t>
            </a:r>
          </a:p>
          <a:p>
            <a:pPr algn="just">
              <a:lnSpc>
                <a:spcPts val="3042"/>
              </a:lnSpc>
              <a:spcBef>
                <a:spcPct val="0"/>
              </a:spcBef>
            </a:pPr>
          </a:p>
          <a:p>
            <a:pPr algn="just" marL="547419" indent="-273709" lvl="1">
              <a:lnSpc>
                <a:spcPts val="3042"/>
              </a:lnSpc>
              <a:spcBef>
                <a:spcPct val="0"/>
              </a:spcBef>
              <a:buFont typeface="Arial"/>
              <a:buChar char="•"/>
            </a:pPr>
            <a:r>
              <a:rPr lang="en-US" sz="2535" spc="23" strike="noStrike">
                <a:solidFill>
                  <a:srgbClr val="004AAD"/>
                </a:solidFill>
                <a:latin typeface="Calibri (MS) Bold"/>
              </a:rPr>
              <a:t>OS </a:t>
            </a:r>
            <a:r>
              <a:rPr lang="en-US" sz="2535" spc="23" strike="noStrike">
                <a:solidFill>
                  <a:srgbClr val="004AAD"/>
                </a:solidFill>
                <a:latin typeface="Calibri (MS) Bold"/>
              </a:rPr>
              <a:t>TREINAMENTOS DE SSMA, PODEM SER REALIZADOS POR COLABORADORES RISOTERM (TÉCNICOS DE SEGURANÇA OU OUTROS) OU TERCEIROS, CONTANTO QUE POSSUAM DOCUMENTAÇÃO COMPROBATÓRIA QUE COMPROVEM A CAPACIDADE DE REALIZAR O TREINAMENTO.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1522"/>
            <a:ext cx="18287997" cy="2550632"/>
          </a:xfrm>
          <a:custGeom>
            <a:avLst/>
            <a:gdLst/>
            <a:ahLst/>
            <a:cxnLst/>
            <a:rect r="r" b="b" t="t" l="l"/>
            <a:pathLst>
              <a:path h="2550632" w="18287997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60139" y="341708"/>
            <a:ext cx="1603800" cy="1603800"/>
          </a:xfrm>
          <a:custGeom>
            <a:avLst/>
            <a:gdLst/>
            <a:ahLst/>
            <a:cxnLst/>
            <a:rect r="r" b="b" t="t" l="l"/>
            <a:pathLst>
              <a:path h="1603800" w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0972797" y="6749103"/>
            <a:ext cx="7315200" cy="3537897"/>
          </a:xfrm>
          <a:custGeom>
            <a:avLst/>
            <a:gdLst/>
            <a:ahLst/>
            <a:cxnLst/>
            <a:rect r="r" b="b" t="t" l="l"/>
            <a:pathLst>
              <a:path h="3537897" w="7315200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64985" y="4511812"/>
            <a:ext cx="7315200" cy="3117765"/>
          </a:xfrm>
          <a:custGeom>
            <a:avLst/>
            <a:gdLst/>
            <a:ahLst/>
            <a:cxnLst/>
            <a:rect r="r" b="b" t="t" l="l"/>
            <a:pathLst>
              <a:path h="3117765" w="7315200">
                <a:moveTo>
                  <a:pt x="0" y="0"/>
                </a:moveTo>
                <a:lnTo>
                  <a:pt x="7315200" y="0"/>
                </a:lnTo>
                <a:lnTo>
                  <a:pt x="7315200" y="3117764"/>
                </a:lnTo>
                <a:lnTo>
                  <a:pt x="0" y="31177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6074501" y="4707108"/>
            <a:ext cx="2090484" cy="1482343"/>
          </a:xfrm>
          <a:custGeom>
            <a:avLst/>
            <a:gdLst/>
            <a:ahLst/>
            <a:cxnLst/>
            <a:rect r="r" b="b" t="t" l="l"/>
            <a:pathLst>
              <a:path h="1482343" w="2090484">
                <a:moveTo>
                  <a:pt x="2090484" y="0"/>
                </a:moveTo>
                <a:lnTo>
                  <a:pt x="0" y="0"/>
                </a:lnTo>
                <a:lnTo>
                  <a:pt x="0" y="1482343"/>
                </a:lnTo>
                <a:lnTo>
                  <a:pt x="2090484" y="1482343"/>
                </a:lnTo>
                <a:lnTo>
                  <a:pt x="209048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1694636">
            <a:off x="6265043" y="5299315"/>
            <a:ext cx="1601699" cy="1786885"/>
          </a:xfrm>
          <a:custGeom>
            <a:avLst/>
            <a:gdLst/>
            <a:ahLst/>
            <a:cxnLst/>
            <a:rect r="r" b="b" t="t" l="l"/>
            <a:pathLst>
              <a:path h="1786885" w="1601699">
                <a:moveTo>
                  <a:pt x="1601699" y="0"/>
                </a:moveTo>
                <a:lnTo>
                  <a:pt x="0" y="0"/>
                </a:lnTo>
                <a:lnTo>
                  <a:pt x="0" y="1786886"/>
                </a:lnTo>
                <a:lnTo>
                  <a:pt x="1601699" y="1786886"/>
                </a:lnTo>
                <a:lnTo>
                  <a:pt x="1601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194194" y="5542334"/>
            <a:ext cx="2207829" cy="920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3"/>
              </a:lnSpc>
              <a:spcBef>
                <a:spcPct val="0"/>
              </a:spcBef>
            </a:pPr>
            <a:r>
              <a:rPr lang="en-US" sz="2861" spc="26">
                <a:solidFill>
                  <a:srgbClr val="FFFFFF"/>
                </a:solidFill>
                <a:latin typeface="Calibri (MS) Bold"/>
              </a:rPr>
              <a:t>COLETA DE DADOS</a:t>
            </a:r>
          </a:p>
        </p:txBody>
      </p:sp>
      <p:sp>
        <p:nvSpPr>
          <p:cNvPr name="Freeform 9" id="9"/>
          <p:cNvSpPr/>
          <p:nvPr/>
        </p:nvSpPr>
        <p:spPr>
          <a:xfrm flipH="true" flipV="true" rot="2132952">
            <a:off x="6318894" y="6230672"/>
            <a:ext cx="1601699" cy="1786885"/>
          </a:xfrm>
          <a:custGeom>
            <a:avLst/>
            <a:gdLst/>
            <a:ahLst/>
            <a:cxnLst/>
            <a:rect r="r" b="b" t="t" l="l"/>
            <a:pathLst>
              <a:path h="1786885" w="1601699">
                <a:moveTo>
                  <a:pt x="1601699" y="1786886"/>
                </a:moveTo>
                <a:lnTo>
                  <a:pt x="0" y="1786886"/>
                </a:lnTo>
                <a:lnTo>
                  <a:pt x="0" y="0"/>
                </a:lnTo>
                <a:lnTo>
                  <a:pt x="1601699" y="0"/>
                </a:lnTo>
                <a:lnTo>
                  <a:pt x="1601699" y="1786886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0">
            <a:off x="6074501" y="7358811"/>
            <a:ext cx="2090484" cy="1482343"/>
          </a:xfrm>
          <a:custGeom>
            <a:avLst/>
            <a:gdLst/>
            <a:ahLst/>
            <a:cxnLst/>
            <a:rect r="r" b="b" t="t" l="l"/>
            <a:pathLst>
              <a:path h="1482343" w="2090484">
                <a:moveTo>
                  <a:pt x="2090484" y="1482344"/>
                </a:moveTo>
                <a:lnTo>
                  <a:pt x="0" y="1482344"/>
                </a:lnTo>
                <a:lnTo>
                  <a:pt x="0" y="0"/>
                </a:lnTo>
                <a:lnTo>
                  <a:pt x="2090484" y="0"/>
                </a:lnTo>
                <a:lnTo>
                  <a:pt x="2090484" y="1482344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4216301" y="3890368"/>
            <a:ext cx="363136" cy="303714"/>
          </a:xfrm>
          <a:custGeom>
            <a:avLst/>
            <a:gdLst/>
            <a:ahLst/>
            <a:cxnLst/>
            <a:rect r="r" b="b" t="t" l="l"/>
            <a:pathLst>
              <a:path h="303714" w="363136">
                <a:moveTo>
                  <a:pt x="363136" y="0"/>
                </a:moveTo>
                <a:lnTo>
                  <a:pt x="0" y="0"/>
                </a:lnTo>
                <a:lnTo>
                  <a:pt x="0" y="303713"/>
                </a:lnTo>
                <a:lnTo>
                  <a:pt x="363136" y="303713"/>
                </a:lnTo>
                <a:lnTo>
                  <a:pt x="363136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79719" y="1028700"/>
            <a:ext cx="11000102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LEVANTAMENTO DE NECESSIDADE DE TREINAMENTO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287242" y="4062600"/>
            <a:ext cx="2066044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0000"/>
                </a:solidFill>
                <a:latin typeface="Calibri (MS) Bold"/>
              </a:rPr>
              <a:t>PROGRAMA NOSSAS IDEIAS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287242" y="5346063"/>
            <a:ext cx="1758684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0000"/>
                </a:solidFill>
                <a:latin typeface="Calibri (MS) Bold"/>
              </a:rPr>
              <a:t>AVALIAÇÃO DE DESEMPENHO TÉCNICO</a:t>
            </a:r>
          </a:p>
        </p:txBody>
      </p:sp>
      <p:sp>
        <p:nvSpPr>
          <p:cNvPr name="Freeform 15" id="15"/>
          <p:cNvSpPr/>
          <p:nvPr/>
        </p:nvSpPr>
        <p:spPr>
          <a:xfrm flipH="true" flipV="false" rot="0">
            <a:off x="3924106" y="5241831"/>
            <a:ext cx="363136" cy="303714"/>
          </a:xfrm>
          <a:custGeom>
            <a:avLst/>
            <a:gdLst/>
            <a:ahLst/>
            <a:cxnLst/>
            <a:rect r="r" b="b" t="t" l="l"/>
            <a:pathLst>
              <a:path h="303714" w="363136">
                <a:moveTo>
                  <a:pt x="363136" y="0"/>
                </a:moveTo>
                <a:lnTo>
                  <a:pt x="0" y="0"/>
                </a:lnTo>
                <a:lnTo>
                  <a:pt x="0" y="303714"/>
                </a:lnTo>
                <a:lnTo>
                  <a:pt x="363136" y="303714"/>
                </a:lnTo>
                <a:lnTo>
                  <a:pt x="363136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315817" y="6946263"/>
            <a:ext cx="1758684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0000"/>
                </a:solidFill>
                <a:latin typeface="Calibri (MS) Bold"/>
              </a:rPr>
              <a:t>SOLICITAÇÃO DE TREINAMENTO</a:t>
            </a:r>
          </a:p>
        </p:txBody>
      </p:sp>
      <p:sp>
        <p:nvSpPr>
          <p:cNvPr name="Freeform 17" id="17"/>
          <p:cNvSpPr/>
          <p:nvPr/>
        </p:nvSpPr>
        <p:spPr>
          <a:xfrm flipH="true" flipV="false" rot="0">
            <a:off x="4105674" y="6749103"/>
            <a:ext cx="363136" cy="303714"/>
          </a:xfrm>
          <a:custGeom>
            <a:avLst/>
            <a:gdLst/>
            <a:ahLst/>
            <a:cxnLst/>
            <a:rect r="r" b="b" t="t" l="l"/>
            <a:pathLst>
              <a:path h="303714" w="363136">
                <a:moveTo>
                  <a:pt x="363136" y="0"/>
                </a:moveTo>
                <a:lnTo>
                  <a:pt x="0" y="0"/>
                </a:lnTo>
                <a:lnTo>
                  <a:pt x="0" y="303714"/>
                </a:lnTo>
                <a:lnTo>
                  <a:pt x="363136" y="303714"/>
                </a:lnTo>
                <a:lnTo>
                  <a:pt x="363136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287242" y="8174988"/>
            <a:ext cx="1758684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0000"/>
                </a:solidFill>
                <a:latin typeface="Calibri (MS) Bold"/>
              </a:rPr>
              <a:t>REQUISITOS LEGAIS E CONTRATUAIS</a:t>
            </a:r>
          </a:p>
        </p:txBody>
      </p:sp>
      <p:sp>
        <p:nvSpPr>
          <p:cNvPr name="Freeform 19" id="19"/>
          <p:cNvSpPr/>
          <p:nvPr/>
        </p:nvSpPr>
        <p:spPr>
          <a:xfrm flipH="true" flipV="false" rot="0">
            <a:off x="4034733" y="8099983"/>
            <a:ext cx="363136" cy="303714"/>
          </a:xfrm>
          <a:custGeom>
            <a:avLst/>
            <a:gdLst/>
            <a:ahLst/>
            <a:cxnLst/>
            <a:rect r="r" b="b" t="t" l="l"/>
            <a:pathLst>
              <a:path h="303714" w="363136">
                <a:moveTo>
                  <a:pt x="363136" y="0"/>
                </a:moveTo>
                <a:lnTo>
                  <a:pt x="0" y="0"/>
                </a:lnTo>
                <a:lnTo>
                  <a:pt x="0" y="303714"/>
                </a:lnTo>
                <a:lnTo>
                  <a:pt x="363136" y="303714"/>
                </a:lnTo>
                <a:lnTo>
                  <a:pt x="363136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592329" y="5488395"/>
            <a:ext cx="2207829" cy="1351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3"/>
              </a:lnSpc>
              <a:spcBef>
                <a:spcPct val="0"/>
              </a:spcBef>
            </a:pPr>
            <a:r>
              <a:rPr lang="en-US" sz="2861" spc="26">
                <a:solidFill>
                  <a:srgbClr val="FFFFFF"/>
                </a:solidFill>
                <a:latin typeface="Calibri (MS) Bold"/>
              </a:rPr>
              <a:t>APROVAÇÃO GS E DIRETORIA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990658" y="5533075"/>
            <a:ext cx="2207829" cy="112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 spc="22">
                <a:solidFill>
                  <a:srgbClr val="FFFFFF"/>
                </a:solidFill>
                <a:latin typeface="Calibri (MS) Bold"/>
              </a:rPr>
              <a:t>PLANO ANUAL DE TREINAMENTO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1522"/>
            <a:ext cx="18287997" cy="2550632"/>
          </a:xfrm>
          <a:custGeom>
            <a:avLst/>
            <a:gdLst/>
            <a:ahLst/>
            <a:cxnLst/>
            <a:rect r="r" b="b" t="t" l="l"/>
            <a:pathLst>
              <a:path h="2550632" w="18287997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60139" y="341708"/>
            <a:ext cx="1603800" cy="1603800"/>
          </a:xfrm>
          <a:custGeom>
            <a:avLst/>
            <a:gdLst/>
            <a:ahLst/>
            <a:cxnLst/>
            <a:rect r="r" b="b" t="t" l="l"/>
            <a:pathLst>
              <a:path h="1603800" w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035334" y="5146446"/>
            <a:ext cx="351304" cy="907124"/>
          </a:xfrm>
          <a:custGeom>
            <a:avLst/>
            <a:gdLst/>
            <a:ahLst/>
            <a:cxnLst/>
            <a:rect r="r" b="b" t="t" l="l"/>
            <a:pathLst>
              <a:path h="907124" w="351304">
                <a:moveTo>
                  <a:pt x="0" y="0"/>
                </a:moveTo>
                <a:lnTo>
                  <a:pt x="351305" y="0"/>
                </a:lnTo>
                <a:lnTo>
                  <a:pt x="351305" y="907123"/>
                </a:lnTo>
                <a:lnTo>
                  <a:pt x="0" y="9071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863905" y="3970426"/>
            <a:ext cx="1193974" cy="1176020"/>
          </a:xfrm>
          <a:custGeom>
            <a:avLst/>
            <a:gdLst/>
            <a:ahLst/>
            <a:cxnLst/>
            <a:rect r="r" b="b" t="t" l="l"/>
            <a:pathLst>
              <a:path h="1176020" w="1193974">
                <a:moveTo>
                  <a:pt x="0" y="0"/>
                </a:moveTo>
                <a:lnTo>
                  <a:pt x="1193974" y="0"/>
                </a:lnTo>
                <a:lnTo>
                  <a:pt x="1193974" y="1176020"/>
                </a:lnTo>
                <a:lnTo>
                  <a:pt x="0" y="1176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165837" y="5990142"/>
            <a:ext cx="5089922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4AAD"/>
                </a:solidFill>
                <a:latin typeface="Calibri (MS) Bold"/>
              </a:rPr>
              <a:t>CRITÉRIOS DE AVALIAÇÃO DE COMPORTAMENTOS  INACEITÁVEIS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535146" y="5006818"/>
            <a:ext cx="351304" cy="907124"/>
          </a:xfrm>
          <a:custGeom>
            <a:avLst/>
            <a:gdLst/>
            <a:ahLst/>
            <a:cxnLst/>
            <a:rect r="r" b="b" t="t" l="l"/>
            <a:pathLst>
              <a:path h="907124" w="351304">
                <a:moveTo>
                  <a:pt x="0" y="0"/>
                </a:moveTo>
                <a:lnTo>
                  <a:pt x="351304" y="0"/>
                </a:lnTo>
                <a:lnTo>
                  <a:pt x="351304" y="907124"/>
                </a:lnTo>
                <a:lnTo>
                  <a:pt x="0" y="9071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952955" y="4558436"/>
            <a:ext cx="2090484" cy="1482343"/>
          </a:xfrm>
          <a:custGeom>
            <a:avLst/>
            <a:gdLst/>
            <a:ahLst/>
            <a:cxnLst/>
            <a:rect r="r" b="b" t="t" l="l"/>
            <a:pathLst>
              <a:path h="1482343" w="2090484">
                <a:moveTo>
                  <a:pt x="0" y="0"/>
                </a:moveTo>
                <a:lnTo>
                  <a:pt x="2090484" y="0"/>
                </a:lnTo>
                <a:lnTo>
                  <a:pt x="2090484" y="1482343"/>
                </a:lnTo>
                <a:lnTo>
                  <a:pt x="0" y="14823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700000">
            <a:off x="14143496" y="5150643"/>
            <a:ext cx="1601699" cy="1786885"/>
          </a:xfrm>
          <a:custGeom>
            <a:avLst/>
            <a:gdLst/>
            <a:ahLst/>
            <a:cxnLst/>
            <a:rect r="r" b="b" t="t" l="l"/>
            <a:pathLst>
              <a:path h="1786885" w="1601699">
                <a:moveTo>
                  <a:pt x="0" y="0"/>
                </a:moveTo>
                <a:lnTo>
                  <a:pt x="1601700" y="0"/>
                </a:lnTo>
                <a:lnTo>
                  <a:pt x="1601700" y="1786886"/>
                </a:lnTo>
                <a:lnTo>
                  <a:pt x="0" y="17868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8399600">
            <a:off x="14023036" y="5858671"/>
            <a:ext cx="1601699" cy="1786885"/>
          </a:xfrm>
          <a:custGeom>
            <a:avLst/>
            <a:gdLst/>
            <a:ahLst/>
            <a:cxnLst/>
            <a:rect r="r" b="b" t="t" l="l"/>
            <a:pathLst>
              <a:path h="1786885" w="1601699">
                <a:moveTo>
                  <a:pt x="1601699" y="0"/>
                </a:moveTo>
                <a:lnTo>
                  <a:pt x="0" y="0"/>
                </a:lnTo>
                <a:lnTo>
                  <a:pt x="0" y="1786885"/>
                </a:lnTo>
                <a:lnTo>
                  <a:pt x="1601699" y="1786885"/>
                </a:lnTo>
                <a:lnTo>
                  <a:pt x="1601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true" rot="0">
            <a:off x="13899104" y="6752113"/>
            <a:ext cx="2090484" cy="1482343"/>
          </a:xfrm>
          <a:custGeom>
            <a:avLst/>
            <a:gdLst/>
            <a:ahLst/>
            <a:cxnLst/>
            <a:rect r="r" b="b" t="t" l="l"/>
            <a:pathLst>
              <a:path h="1482343" w="2090484">
                <a:moveTo>
                  <a:pt x="0" y="1482343"/>
                </a:moveTo>
                <a:lnTo>
                  <a:pt x="2090484" y="1482343"/>
                </a:lnTo>
                <a:lnTo>
                  <a:pt x="2090484" y="0"/>
                </a:lnTo>
                <a:lnTo>
                  <a:pt x="0" y="0"/>
                </a:lnTo>
                <a:lnTo>
                  <a:pt x="0" y="1482343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043439" y="4346346"/>
            <a:ext cx="1758684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0000"/>
                </a:solidFill>
                <a:latin typeface="Calibri (MS) Bold"/>
              </a:rPr>
              <a:t>ADVERTÊNCIA VERBAL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7620555" y="4141240"/>
            <a:ext cx="363136" cy="303714"/>
          </a:xfrm>
          <a:custGeom>
            <a:avLst/>
            <a:gdLst/>
            <a:ahLst/>
            <a:cxnLst/>
            <a:rect r="r" b="b" t="t" l="l"/>
            <a:pathLst>
              <a:path h="303714" w="363136">
                <a:moveTo>
                  <a:pt x="0" y="0"/>
                </a:moveTo>
                <a:lnTo>
                  <a:pt x="363136" y="0"/>
                </a:lnTo>
                <a:lnTo>
                  <a:pt x="363136" y="303714"/>
                </a:lnTo>
                <a:lnTo>
                  <a:pt x="0" y="3037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952655" y="5678357"/>
            <a:ext cx="1758684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0000"/>
                </a:solidFill>
                <a:latin typeface="Calibri (MS) Bold"/>
              </a:rPr>
              <a:t>ADVERTÊNCIA ESCRITA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7529771" y="5473252"/>
            <a:ext cx="363136" cy="303714"/>
          </a:xfrm>
          <a:custGeom>
            <a:avLst/>
            <a:gdLst/>
            <a:ahLst/>
            <a:cxnLst/>
            <a:rect r="r" b="b" t="t" l="l"/>
            <a:pathLst>
              <a:path h="303714" w="363136">
                <a:moveTo>
                  <a:pt x="0" y="0"/>
                </a:moveTo>
                <a:lnTo>
                  <a:pt x="363136" y="0"/>
                </a:lnTo>
                <a:lnTo>
                  <a:pt x="363136" y="303714"/>
                </a:lnTo>
                <a:lnTo>
                  <a:pt x="0" y="3037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5952655" y="6570459"/>
            <a:ext cx="1758684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0000"/>
                </a:solidFill>
                <a:latin typeface="Calibri (MS) Bold"/>
              </a:rPr>
              <a:t>SUSPENSÃO DE 3 DIAS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7529771" y="6365354"/>
            <a:ext cx="363136" cy="303714"/>
          </a:xfrm>
          <a:custGeom>
            <a:avLst/>
            <a:gdLst/>
            <a:ahLst/>
            <a:cxnLst/>
            <a:rect r="r" b="b" t="t" l="l"/>
            <a:pathLst>
              <a:path h="303714" w="363136">
                <a:moveTo>
                  <a:pt x="0" y="0"/>
                </a:moveTo>
                <a:lnTo>
                  <a:pt x="363136" y="0"/>
                </a:lnTo>
                <a:lnTo>
                  <a:pt x="363136" y="303714"/>
                </a:lnTo>
                <a:lnTo>
                  <a:pt x="0" y="3037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6043439" y="7851889"/>
            <a:ext cx="1758684" cy="130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0000"/>
                </a:solidFill>
                <a:latin typeface="Calibri (MS) Bold"/>
              </a:rPr>
              <a:t>RETIRADA DO CONTRATO OU LOCAL DE TRABALHO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7620555" y="7646784"/>
            <a:ext cx="363136" cy="303714"/>
          </a:xfrm>
          <a:custGeom>
            <a:avLst/>
            <a:gdLst/>
            <a:ahLst/>
            <a:cxnLst/>
            <a:rect r="r" b="b" t="t" l="l"/>
            <a:pathLst>
              <a:path h="303714" w="363136">
                <a:moveTo>
                  <a:pt x="0" y="0"/>
                </a:moveTo>
                <a:lnTo>
                  <a:pt x="363136" y="0"/>
                </a:lnTo>
                <a:lnTo>
                  <a:pt x="363136" y="303714"/>
                </a:lnTo>
                <a:lnTo>
                  <a:pt x="0" y="3037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090866" y="6806044"/>
            <a:ext cx="1473261" cy="894671"/>
          </a:xfrm>
          <a:custGeom>
            <a:avLst/>
            <a:gdLst/>
            <a:ahLst/>
            <a:cxnLst/>
            <a:rect r="r" b="b" t="t" l="l"/>
            <a:pathLst>
              <a:path h="894671" w="1473261">
                <a:moveTo>
                  <a:pt x="0" y="0"/>
                </a:moveTo>
                <a:lnTo>
                  <a:pt x="1473261" y="0"/>
                </a:lnTo>
                <a:lnTo>
                  <a:pt x="1473261" y="894671"/>
                </a:lnTo>
                <a:lnTo>
                  <a:pt x="0" y="8946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10619579" y="6669068"/>
            <a:ext cx="1473261" cy="894671"/>
          </a:xfrm>
          <a:custGeom>
            <a:avLst/>
            <a:gdLst/>
            <a:ahLst/>
            <a:cxnLst/>
            <a:rect r="r" b="b" t="t" l="l"/>
            <a:pathLst>
              <a:path h="894671" w="1473261">
                <a:moveTo>
                  <a:pt x="1473261" y="0"/>
                </a:moveTo>
                <a:lnTo>
                  <a:pt x="0" y="0"/>
                </a:lnTo>
                <a:lnTo>
                  <a:pt x="0" y="894671"/>
                </a:lnTo>
                <a:lnTo>
                  <a:pt x="1473261" y="894671"/>
                </a:lnTo>
                <a:lnTo>
                  <a:pt x="1473261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7416201" y="7721558"/>
            <a:ext cx="351304" cy="907124"/>
          </a:xfrm>
          <a:custGeom>
            <a:avLst/>
            <a:gdLst/>
            <a:ahLst/>
            <a:cxnLst/>
            <a:rect r="r" b="b" t="t" l="l"/>
            <a:pathLst>
              <a:path h="907124" w="351304">
                <a:moveTo>
                  <a:pt x="0" y="0"/>
                </a:moveTo>
                <a:lnTo>
                  <a:pt x="351304" y="0"/>
                </a:lnTo>
                <a:lnTo>
                  <a:pt x="351304" y="907124"/>
                </a:lnTo>
                <a:lnTo>
                  <a:pt x="0" y="9071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336618" y="8628682"/>
            <a:ext cx="4510471" cy="1361342"/>
          </a:xfrm>
          <a:custGeom>
            <a:avLst/>
            <a:gdLst/>
            <a:ahLst/>
            <a:cxnLst/>
            <a:rect r="r" b="b" t="t" l="l"/>
            <a:pathLst>
              <a:path h="1361342" w="4510471">
                <a:moveTo>
                  <a:pt x="0" y="0"/>
                </a:moveTo>
                <a:lnTo>
                  <a:pt x="4510470" y="0"/>
                </a:lnTo>
                <a:lnTo>
                  <a:pt x="4510470" y="1361342"/>
                </a:lnTo>
                <a:lnTo>
                  <a:pt x="0" y="136134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19999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847088" y="8234456"/>
            <a:ext cx="1089554" cy="1186643"/>
          </a:xfrm>
          <a:custGeom>
            <a:avLst/>
            <a:gdLst/>
            <a:ahLst/>
            <a:cxnLst/>
            <a:rect r="r" b="b" t="t" l="l"/>
            <a:pathLst>
              <a:path h="1186643" w="1089554">
                <a:moveTo>
                  <a:pt x="0" y="0"/>
                </a:moveTo>
                <a:lnTo>
                  <a:pt x="1089554" y="0"/>
                </a:lnTo>
                <a:lnTo>
                  <a:pt x="1089554" y="1186643"/>
                </a:lnTo>
                <a:lnTo>
                  <a:pt x="0" y="118664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79719" y="1028700"/>
            <a:ext cx="689555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DIRETRIZES COMPORTAMENTAIS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31040" y="2522626"/>
            <a:ext cx="15760139" cy="132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spc="26">
                <a:solidFill>
                  <a:srgbClr val="004AAD"/>
                </a:solidFill>
                <a:latin typeface="Calibri (MS) Bold"/>
              </a:rPr>
              <a:t>A RISOTERM LEVA A SÉRIO O CUMPRIMENTO DO SEU CÓDIGO DE ÉTICA. PARA GARANTIR SEMPRE O BOM PADRÃO DE COMPORTAMENTO, O PROCEDIMENTO ESTABELECE A SEGUINTE MATRIZ DE MONITORAMENTO: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95545" y="4188865"/>
            <a:ext cx="3230882" cy="833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004AAD"/>
                </a:solidFill>
                <a:latin typeface="Horta"/>
              </a:rPr>
              <a:t>COMPORTAMENTOS ACEITÁVEIS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095357" y="4173063"/>
            <a:ext cx="3230882" cy="833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004AAD"/>
                </a:solidFill>
                <a:latin typeface="Horta"/>
              </a:rPr>
              <a:t>BALANÇO E CONSEQUÊNCIAS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79827" y="6129769"/>
            <a:ext cx="5413624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4AAD"/>
                </a:solidFill>
                <a:latin typeface="Calibri (MS) Bold"/>
              </a:rPr>
              <a:t>PADRÕES ACEITÁVEIS E OBRIGATÓRIOS PELA ORGANIZAÇÃO.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543994" y="7164028"/>
            <a:ext cx="4095718" cy="433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004AAD"/>
                </a:solidFill>
                <a:latin typeface="Horta"/>
              </a:rPr>
              <a:t>AVALIAÇÃO DO DESEMPENHO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543994" y="9123982"/>
            <a:ext cx="4095718" cy="433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004AAD"/>
                </a:solidFill>
                <a:latin typeface="Horta"/>
              </a:rPr>
              <a:t>RECONHECIMENTO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906536" y="8127495"/>
            <a:ext cx="2935418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4AAD"/>
                </a:solidFill>
                <a:latin typeface="Calibri (MS) Bold"/>
              </a:rPr>
              <a:t>DESEMPENHO TÉCNICO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936642" y="8622990"/>
            <a:ext cx="1156197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4AAD"/>
                </a:solidFill>
                <a:latin typeface="Calibri (MS) Bold"/>
              </a:rPr>
              <a:t>GRUPO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810883" y="9118290"/>
            <a:ext cx="2825203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04AAD"/>
                </a:solidFill>
                <a:latin typeface="Calibri (MS) Bold"/>
              </a:rPr>
              <a:t>TEMPO DE SERVIÇO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1522"/>
            <a:ext cx="18287997" cy="2550632"/>
          </a:xfrm>
          <a:custGeom>
            <a:avLst/>
            <a:gdLst/>
            <a:ahLst/>
            <a:cxnLst/>
            <a:rect r="r" b="b" t="t" l="l"/>
            <a:pathLst>
              <a:path h="2550632" w="18287997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60139" y="341708"/>
            <a:ext cx="1603800" cy="1603800"/>
          </a:xfrm>
          <a:custGeom>
            <a:avLst/>
            <a:gdLst/>
            <a:ahLst/>
            <a:cxnLst/>
            <a:rect r="r" b="b" t="t" l="l"/>
            <a:pathLst>
              <a:path h="1603800" w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74127" y="2544744"/>
            <a:ext cx="10383182" cy="7717078"/>
          </a:xfrm>
          <a:custGeom>
            <a:avLst/>
            <a:gdLst/>
            <a:ahLst/>
            <a:cxnLst/>
            <a:rect r="r" b="b" t="t" l="l"/>
            <a:pathLst>
              <a:path h="7717078" w="10383182">
                <a:moveTo>
                  <a:pt x="0" y="0"/>
                </a:moveTo>
                <a:lnTo>
                  <a:pt x="10383182" y="0"/>
                </a:lnTo>
                <a:lnTo>
                  <a:pt x="10383182" y="7717078"/>
                </a:lnTo>
                <a:lnTo>
                  <a:pt x="0" y="77170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79719" y="2575317"/>
            <a:ext cx="16703984" cy="1822253"/>
          </a:xfrm>
          <a:custGeom>
            <a:avLst/>
            <a:gdLst/>
            <a:ahLst/>
            <a:cxnLst/>
            <a:rect r="r" b="b" t="t" l="l"/>
            <a:pathLst>
              <a:path h="1822253" w="16703984">
                <a:moveTo>
                  <a:pt x="0" y="0"/>
                </a:moveTo>
                <a:lnTo>
                  <a:pt x="16703984" y="0"/>
                </a:lnTo>
                <a:lnTo>
                  <a:pt x="16703984" y="1822253"/>
                </a:lnTo>
                <a:lnTo>
                  <a:pt x="0" y="18222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911290" y="4552627"/>
            <a:ext cx="5100341" cy="5185190"/>
          </a:xfrm>
          <a:custGeom>
            <a:avLst/>
            <a:gdLst/>
            <a:ahLst/>
            <a:cxnLst/>
            <a:rect r="r" b="b" t="t" l="l"/>
            <a:pathLst>
              <a:path h="5185190" w="5100341">
                <a:moveTo>
                  <a:pt x="0" y="0"/>
                </a:moveTo>
                <a:lnTo>
                  <a:pt x="5100341" y="0"/>
                </a:lnTo>
                <a:lnTo>
                  <a:pt x="5100341" y="5185189"/>
                </a:lnTo>
                <a:lnTo>
                  <a:pt x="0" y="51851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79719" y="1028700"/>
            <a:ext cx="689555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AVALIAÇÃO DO DESEMPENHO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30272" y="2791119"/>
            <a:ext cx="13802878" cy="132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spc="26">
                <a:solidFill>
                  <a:srgbClr val="FFFFFF"/>
                </a:solidFill>
                <a:latin typeface="Calibri (MS) Bold"/>
              </a:rPr>
              <a:t>SÃO REALIZADAS AVALIAÇÕES DE DESEMPENHO TÉCNICO ANUAIS, ATRAVÉS DE FORMULÁRIO DISPONÍVEL COMO ANEXOS DO PROCEDIMENTO. DESTA FORMA, GARANTIMOS PARA A ORGANIZAÇÃO: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97570" y="4831289"/>
            <a:ext cx="5117851" cy="586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7"/>
              </a:lnSpc>
              <a:spcBef>
                <a:spcPct val="0"/>
              </a:spcBef>
            </a:pPr>
            <a:r>
              <a:rPr lang="en-US" sz="1831" spc="17">
                <a:solidFill>
                  <a:srgbClr val="0B1E60"/>
                </a:solidFill>
                <a:latin typeface="Calibri (MS) Bold"/>
              </a:rPr>
              <a:t>PRESERVAÇÃO DA INTEGRIDADE DOS COLABORADORES E DO PATRIMÔNIO;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388055" y="6019481"/>
            <a:ext cx="4146812" cy="719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5"/>
              </a:lnSpc>
              <a:spcBef>
                <a:spcPct val="0"/>
              </a:spcBef>
            </a:pPr>
            <a:r>
              <a:rPr lang="en-US" sz="2245" spc="21">
                <a:solidFill>
                  <a:srgbClr val="FFFFFF"/>
                </a:solidFill>
                <a:latin typeface="Calibri (MS) Bold"/>
              </a:rPr>
              <a:t>GARANTIA DA SATISFAÇÃO DOS CLIENTES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574127" y="7051570"/>
            <a:ext cx="3774668" cy="623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925" spc="18">
                <a:solidFill>
                  <a:srgbClr val="0B1E60"/>
                </a:solidFill>
                <a:latin typeface="Calibri (MS) Bold"/>
              </a:rPr>
              <a:t>CONTRIBUIÇÃO PARA ABERTURA DE PLANOS DE AÇÃO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344516" y="8113706"/>
            <a:ext cx="4435109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0"/>
              </a:lnSpc>
              <a:spcBef>
                <a:spcPct val="0"/>
              </a:spcBef>
            </a:pPr>
            <a:r>
              <a:rPr lang="en-US" sz="2142" spc="20">
                <a:solidFill>
                  <a:srgbClr val="FFFFFF"/>
                </a:solidFill>
                <a:latin typeface="Calibri (MS) Bold"/>
              </a:rPr>
              <a:t>BASE PARA O RECONHECIMENTO DOS COLABORADORES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333366" y="9113831"/>
            <a:ext cx="4446259" cy="623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925" spc="18">
                <a:solidFill>
                  <a:srgbClr val="0B1E60"/>
                </a:solidFill>
                <a:latin typeface="Calibri (MS) Bold"/>
              </a:rPr>
              <a:t>PROMOÇÃO DA MELHORA CONTÍNUA DO SISTEMA DE GESTÃO DA QUALIDADE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0595">
            <a:off x="6729165" y="1718708"/>
            <a:ext cx="7657426" cy="8339771"/>
          </a:xfrm>
          <a:custGeom>
            <a:avLst/>
            <a:gdLst/>
            <a:ahLst/>
            <a:cxnLst/>
            <a:rect r="r" b="b" t="t" l="l"/>
            <a:pathLst>
              <a:path h="8339771" w="7657426">
                <a:moveTo>
                  <a:pt x="0" y="0"/>
                </a:moveTo>
                <a:lnTo>
                  <a:pt x="7657426" y="0"/>
                </a:lnTo>
                <a:lnTo>
                  <a:pt x="7657426" y="8339771"/>
                </a:lnTo>
                <a:lnTo>
                  <a:pt x="0" y="8339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81522"/>
            <a:ext cx="18287997" cy="2550632"/>
          </a:xfrm>
          <a:custGeom>
            <a:avLst/>
            <a:gdLst/>
            <a:ahLst/>
            <a:cxnLst/>
            <a:rect r="r" b="b" t="t" l="l"/>
            <a:pathLst>
              <a:path h="2550632" w="18287997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760139" y="341708"/>
            <a:ext cx="1603800" cy="1603800"/>
          </a:xfrm>
          <a:custGeom>
            <a:avLst/>
            <a:gdLst/>
            <a:ahLst/>
            <a:cxnLst/>
            <a:rect r="r" b="b" t="t" l="l"/>
            <a:pathLst>
              <a:path h="1603800" w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183625" y="3779785"/>
            <a:ext cx="3032734" cy="303273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8714" y="0"/>
                  </a:moveTo>
                  <a:lnTo>
                    <a:pt x="754086" y="0"/>
                  </a:lnTo>
                  <a:cubicBezTo>
                    <a:pt x="786513" y="0"/>
                    <a:pt x="812800" y="26287"/>
                    <a:pt x="812800" y="58714"/>
                  </a:cubicBezTo>
                  <a:lnTo>
                    <a:pt x="812800" y="754086"/>
                  </a:lnTo>
                  <a:cubicBezTo>
                    <a:pt x="812800" y="786513"/>
                    <a:pt x="786513" y="812800"/>
                    <a:pt x="754086" y="812800"/>
                  </a:cubicBezTo>
                  <a:lnTo>
                    <a:pt x="58714" y="812800"/>
                  </a:lnTo>
                  <a:cubicBezTo>
                    <a:pt x="26287" y="812800"/>
                    <a:pt x="0" y="786513"/>
                    <a:pt x="0" y="754086"/>
                  </a:cubicBezTo>
                  <a:lnTo>
                    <a:pt x="0" y="58714"/>
                  </a:lnTo>
                  <a:cubicBezTo>
                    <a:pt x="0" y="26287"/>
                    <a:pt x="26287" y="0"/>
                    <a:pt x="58714" y="0"/>
                  </a:cubicBezTo>
                  <a:close/>
                </a:path>
              </a:pathLst>
            </a:custGeom>
            <a:blipFill>
              <a:blip r:embed="rId7"/>
              <a:stretch>
                <a:fillRect l="0" t="-14992" r="0" b="-14992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902072" y="3340577"/>
            <a:ext cx="2822449" cy="3911151"/>
            <a:chOff x="0" y="0"/>
            <a:chExt cx="4734560" cy="65608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6830" y="50800"/>
              <a:ext cx="4645660" cy="6473190"/>
            </a:xfrm>
            <a:custGeom>
              <a:avLst/>
              <a:gdLst/>
              <a:ahLst/>
              <a:cxnLst/>
              <a:rect r="r" b="b" t="t" l="l"/>
              <a:pathLst>
                <a:path h="6473190" w="464566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16511"/>
              <a:ext cx="4716780" cy="6544310"/>
            </a:xfrm>
            <a:custGeom>
              <a:avLst/>
              <a:gdLst/>
              <a:ahLst/>
              <a:cxnLst/>
              <a:rect r="r" b="b" t="t" l="l"/>
              <a:pathLst>
                <a:path h="6544310" w="471678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6540" y="265430"/>
              <a:ext cx="4207510" cy="6043930"/>
            </a:xfrm>
            <a:custGeom>
              <a:avLst/>
              <a:gdLst/>
              <a:ahLst/>
              <a:cxnLst/>
              <a:rect r="r" b="b" t="t" l="l"/>
              <a:pathLst>
                <a:path h="6043930" w="420751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8"/>
              <a:stretch>
                <a:fillRect l="-5267" t="0" r="-5267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51378" y="120589"/>
              <a:ext cx="79963" cy="76322"/>
            </a:xfrm>
            <a:custGeom>
              <a:avLst/>
              <a:gdLst/>
              <a:ahLst/>
              <a:cxnLst/>
              <a:rect r="r" b="b" t="t" l="l"/>
              <a:pathLst>
                <a:path h="76322" w="79963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119473" y="104052"/>
              <a:ext cx="114614" cy="109395"/>
            </a:xfrm>
            <a:custGeom>
              <a:avLst/>
              <a:gdLst/>
              <a:ahLst/>
              <a:cxnLst/>
              <a:rect r="r" b="b" t="t" l="l"/>
              <a:pathLst>
                <a:path h="109395" w="114614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328944" y="128221"/>
              <a:ext cx="63971" cy="61058"/>
            </a:xfrm>
            <a:custGeom>
              <a:avLst/>
              <a:gdLst/>
              <a:ahLst/>
              <a:cxnLst/>
              <a:rect r="r" b="b" t="t" l="l"/>
              <a:pathLst>
                <a:path h="61058" w="63971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346270" y="144758"/>
              <a:ext cx="29320" cy="27985"/>
            </a:xfrm>
            <a:custGeom>
              <a:avLst/>
              <a:gdLst/>
              <a:ahLst/>
              <a:cxnLst/>
              <a:rect r="r" b="b" t="t" l="l"/>
              <a:pathLst>
                <a:path h="27985" w="29320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344044" y="144768"/>
              <a:ext cx="15993" cy="15264"/>
            </a:xfrm>
            <a:custGeom>
              <a:avLst/>
              <a:gdLst/>
              <a:ahLst/>
              <a:cxnLst/>
              <a:rect r="r" b="b" t="t" l="l"/>
              <a:pathLst>
                <a:path h="15264" w="15993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4716780" y="534670"/>
              <a:ext cx="19050" cy="278130"/>
            </a:xfrm>
            <a:custGeom>
              <a:avLst/>
              <a:gdLst/>
              <a:ahLst/>
              <a:cxnLst/>
              <a:rect r="r" b="b" t="t" l="l"/>
              <a:pathLst>
                <a:path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716780" y="861060"/>
              <a:ext cx="19050" cy="278130"/>
            </a:xfrm>
            <a:custGeom>
              <a:avLst/>
              <a:gdLst/>
              <a:ahLst/>
              <a:cxnLst/>
              <a:rect r="r" b="b" t="t" l="l"/>
              <a:pathLst>
                <a:path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064000" y="-2540"/>
              <a:ext cx="320040" cy="19050"/>
            </a:xfrm>
            <a:custGeom>
              <a:avLst/>
              <a:gdLst/>
              <a:ahLst/>
              <a:cxnLst/>
              <a:rect r="r" b="b" t="t" l="l"/>
              <a:pathLst>
                <a:path h="19050" w="32004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4323726" y="3576560"/>
            <a:ext cx="3209357" cy="3209357"/>
            <a:chOff x="0" y="0"/>
            <a:chExt cx="3282950" cy="328295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282950" cy="3282950"/>
            </a:xfrm>
            <a:custGeom>
              <a:avLst/>
              <a:gdLst/>
              <a:ahLst/>
              <a:cxnLst/>
              <a:rect r="r" b="b" t="t" l="l"/>
              <a:pathLst>
                <a:path h="3282950" w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3282950"/>
                  </a:lnTo>
                  <a:lnTo>
                    <a:pt x="0" y="32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22727" r="0" b="-22727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true" flipV="false" rot="0">
            <a:off x="10972797" y="6749103"/>
            <a:ext cx="7315200" cy="3537897"/>
          </a:xfrm>
          <a:custGeom>
            <a:avLst/>
            <a:gdLst/>
            <a:ahLst/>
            <a:cxnLst/>
            <a:rect r="r" b="b" t="t" l="l"/>
            <a:pathLst>
              <a:path h="3537897" w="7315200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5400000">
            <a:off x="-1019753" y="3868581"/>
            <a:ext cx="7774842" cy="4975899"/>
          </a:xfrm>
          <a:custGeom>
            <a:avLst/>
            <a:gdLst/>
            <a:ahLst/>
            <a:cxnLst/>
            <a:rect r="r" b="b" t="t" l="l"/>
            <a:pathLst>
              <a:path h="4975899" w="7774842">
                <a:moveTo>
                  <a:pt x="0" y="0"/>
                </a:moveTo>
                <a:lnTo>
                  <a:pt x="7774842" y="0"/>
                </a:lnTo>
                <a:lnTo>
                  <a:pt x="7774842" y="4975899"/>
                </a:lnTo>
                <a:lnTo>
                  <a:pt x="0" y="49758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379719" y="1028700"/>
            <a:ext cx="8764281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RECONHECIMENTO POR TEMPO DE SERVIÇO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3713110"/>
            <a:ext cx="3834502" cy="4676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spc="26">
                <a:solidFill>
                  <a:srgbClr val="010101"/>
                </a:solidFill>
                <a:latin typeface="Calibri (MS) Bold"/>
              </a:rPr>
              <a:t>A RISOTERM RECONHECE E PREMIA OS SEUS COLABORADORES PELO TEMPO DE DEDICAÇÃO E COMPROMETIMENTO COM A ORGANIZAÇÃO. A ENTREGA DE PRÊMIOS E O TÍTULO DE RECONHECIMENTO É FEITA A CADA 5 ANOS DE JORNADA.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DAGJQdVV0gI</dc:identifier>
  <dcterms:modified xsi:type="dcterms:W3CDTF">2011-08-01T06:04:30Z</dcterms:modified>
  <cp:revision>1</cp:revision>
  <dc:title>PQR-010 Gestão de Recursos</dc:title>
</cp:coreProperties>
</file>