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8"/>
  </p:notesMasterIdLst>
  <p:handoutMasterIdLst>
    <p:handoutMasterId r:id="rId59"/>
  </p:handoutMasterIdLst>
  <p:sldIdLst>
    <p:sldId id="418" r:id="rId5"/>
    <p:sldId id="257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263" r:id="rId57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8"/>
    <a:srgbClr val="6CB747"/>
    <a:srgbClr val="00CC00"/>
    <a:srgbClr val="DA0021"/>
    <a:srgbClr val="E4002B"/>
    <a:srgbClr val="0092D2"/>
    <a:srgbClr val="C6C6C3"/>
    <a:srgbClr val="616568"/>
    <a:srgbClr val="CCCCC9"/>
    <a:srgbClr val="A61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50" autoAdjust="0"/>
    <p:restoredTop sz="94509" autoAdjust="0"/>
  </p:normalViewPr>
  <p:slideViewPr>
    <p:cSldViewPr snapToGrid="0">
      <p:cViewPr varScale="1">
        <p:scale>
          <a:sx n="69" d="100"/>
          <a:sy n="69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CADA9-8363-6A47-956F-54ECE212F511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E5B88-4BE6-2B4A-A5CD-0B951808E1A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22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EC8CC-BAC7-2247-B789-5E1AECBAC7D2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D1FF1-2509-B64C-BDEE-877D637266A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0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EB6C9365-CABB-D1F9-5C97-FA68126B5B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C28493B9-87EC-CA02-5FFF-4DA41397FE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CF06E829-7BC6-B7CD-4915-3789DCBC50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749941B-CBF8-4D48-8902-E0D3B1231C87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344F3-BE72-F048-9C8E-97D2B8E1341F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afaej02\Meus%20documentos\NR-10\Treinamentos%20NR-10\Treinamento%20Formal%20NR-10\Material%20para%20o%20Treinamento%20Formal\Acidente_em_estruruta_filme.mpg" TargetMode="Externa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.emf"/><Relationship Id="rId4" Type="http://schemas.openxmlformats.org/officeDocument/2006/relationships/image" Target="../media/image28.jpeg"/><Relationship Id="rId9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electricToaster.gif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2.e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3.jpeg"/><Relationship Id="rId7" Type="http://schemas.openxmlformats.org/officeDocument/2006/relationships/image" Target="../media/image6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2.emf"/><Relationship Id="rId4" Type="http://schemas.openxmlformats.org/officeDocument/2006/relationships/image" Target="../media/image35.jpeg"/><Relationship Id="rId9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8.jpeg"/><Relationship Id="rId7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2.emf"/><Relationship Id="rId4" Type="http://schemas.openxmlformats.org/officeDocument/2006/relationships/image" Target="../media/image69.jpeg"/><Relationship Id="rId9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72.jpeg"/><Relationship Id="rId7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73.png"/><Relationship Id="rId4" Type="http://schemas.openxmlformats.org/officeDocument/2006/relationships/image" Target="../media/image65.png"/><Relationship Id="rId9" Type="http://schemas.openxmlformats.org/officeDocument/2006/relationships/image" Target="../media/image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hyperlink" Target="http://br.youtube.com/watch?v=FuC7CRPyrbE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jpeg"/><Relationship Id="rId7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5EDE36A9-D615-2236-8DDD-7A7C1BA2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698500"/>
            <a:ext cx="8353425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2"/>
                </a:solidFill>
                <a:latin typeface="+mn-lt"/>
              </a:rPr>
              <a:t>NR 10</a:t>
            </a:r>
          </a:p>
        </p:txBody>
      </p:sp>
      <p:sp>
        <p:nvSpPr>
          <p:cNvPr id="10244" name="Retângulo 5">
            <a:extLst>
              <a:ext uri="{FF2B5EF4-FFF2-40B4-BE49-F238E27FC236}">
                <a16:creationId xmlns:a16="http://schemas.microsoft.com/office/drawing/2014/main" id="{4717C653-9041-1296-D9F7-B777E4B72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384800"/>
            <a:ext cx="7724775" cy="37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sz="1400" b="1" dirty="0"/>
              <a:t>SEGURANÇA EM INSTALAÇÕES E SERVIÇOS ELÉTRICOS</a:t>
            </a:r>
            <a:endParaRPr lang="pt-BR" altLang="pt-BR" sz="14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4B0ED763-9671-88BA-1196-E6CEC045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Revisão: 00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8E77C4-2469-BDA2-B954-21C4070B3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352" y="2099394"/>
            <a:ext cx="3667296" cy="2416435"/>
          </a:xfrm>
          <a:prstGeom prst="rect">
            <a:avLst/>
          </a:prstGeom>
        </p:spPr>
      </p:pic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6482E60-C42A-460B-E5E3-6FB6FFEBF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864240" imgH="932400" progId="CorelDRAW.Graphic.13">
                  <p:embed/>
                </p:oleObj>
              </mc:Choice>
              <mc:Fallback>
                <p:oleObj name="CorelDRAW" r:id="rId5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2588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PRONTUÁRIO DAS INSTALAÇÕES ELÉTRICAS (Item 10.2.4)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30600" y="1838325"/>
            <a:ext cx="1828800" cy="835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CAPACITAÇÃO/ QUALIFICAÇÃO/ AUTORIZAÇÃO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019800" y="2143125"/>
            <a:ext cx="1600200" cy="835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ANÁLISE DE RISCOS DAS ATIVIDADES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553200" y="3209925"/>
            <a:ext cx="2209800" cy="835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ELABORAÇÃO DE POPS E ORDENS DE SERVIÇO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43700" y="4238625"/>
            <a:ext cx="1885950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EMERGÊNCIAS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78600" y="4733925"/>
            <a:ext cx="2184400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PROCEDIMENTOS ADMINISTRATIVOS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273800" y="5438775"/>
            <a:ext cx="2057400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ESPECIFICAÇÃO DE EPI/ EPC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045200" y="6181725"/>
            <a:ext cx="1454150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AUDITORIA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09600" y="5876925"/>
            <a:ext cx="2286000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ENSAIOS E TESTES EM EQUIPAMENTOS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33400" y="4810125"/>
            <a:ext cx="1676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MANUTENÇÃO PREDITIVA /PREVENTIVA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28600" y="4048125"/>
            <a:ext cx="2057400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ADEQUAÇÃO DAS INSTALAÇÕES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219200" y="3133725"/>
            <a:ext cx="1371600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LAUDOS TÉCNICOS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143000" y="2143125"/>
            <a:ext cx="1905000" cy="835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AQUISIÇÃO DE EQUIPAMENTOS /MATERIAIS</a:t>
            </a:r>
          </a:p>
        </p:txBody>
      </p: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2794000" y="2816225"/>
            <a:ext cx="3517900" cy="3746500"/>
            <a:chOff x="1872" y="1584"/>
            <a:chExt cx="2064" cy="2256"/>
          </a:xfrm>
        </p:grpSpPr>
        <p:sp>
          <p:nvSpPr>
            <p:cNvPr id="26" name="AutoShape 18"/>
            <p:cNvSpPr>
              <a:spLocks noChangeArrowheads="1"/>
            </p:cNvSpPr>
            <p:nvPr/>
          </p:nvSpPr>
          <p:spPr bwMode="auto">
            <a:xfrm>
              <a:off x="1872" y="1584"/>
              <a:ext cx="2064" cy="2256"/>
            </a:xfrm>
            <a:custGeom>
              <a:avLst/>
              <a:gdLst>
                <a:gd name="T0" fmla="*/ 99 w 21600"/>
                <a:gd name="T1" fmla="*/ 0 h 21600"/>
                <a:gd name="T2" fmla="*/ 29 w 21600"/>
                <a:gd name="T3" fmla="*/ 34 h 21600"/>
                <a:gd name="T4" fmla="*/ 0 w 21600"/>
                <a:gd name="T5" fmla="*/ 118 h 21600"/>
                <a:gd name="T6" fmla="*/ 29 w 21600"/>
                <a:gd name="T7" fmla="*/ 201 h 21600"/>
                <a:gd name="T8" fmla="*/ 99 w 21600"/>
                <a:gd name="T9" fmla="*/ 236 h 21600"/>
                <a:gd name="T10" fmla="*/ 168 w 21600"/>
                <a:gd name="T11" fmla="*/ 201 h 21600"/>
                <a:gd name="T12" fmla="*/ 197 w 21600"/>
                <a:gd name="T13" fmla="*/ 118 h 21600"/>
                <a:gd name="T14" fmla="*/ 168 w 21600"/>
                <a:gd name="T15" fmla="*/ 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60 h 21600"/>
                <a:gd name="T26" fmla="*/ 18440 w 21600"/>
                <a:gd name="T27" fmla="*/ 184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86" y="10800"/>
                  </a:moveTo>
                  <a:cubicBezTo>
                    <a:pt x="1886" y="15723"/>
                    <a:pt x="5877" y="19714"/>
                    <a:pt x="10800" y="19714"/>
                  </a:cubicBezTo>
                  <a:cubicBezTo>
                    <a:pt x="15723" y="19714"/>
                    <a:pt x="19714" y="15723"/>
                    <a:pt x="19714" y="10800"/>
                  </a:cubicBezTo>
                  <a:cubicBezTo>
                    <a:pt x="19714" y="5877"/>
                    <a:pt x="15723" y="1886"/>
                    <a:pt x="10800" y="1886"/>
                  </a:cubicBezTo>
                  <a:cubicBezTo>
                    <a:pt x="5877" y="1886"/>
                    <a:pt x="1886" y="5877"/>
                    <a:pt x="1886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 rot="-440201">
              <a:off x="2307" y="1584"/>
              <a:ext cx="480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AutoShape 20"/>
            <p:cNvSpPr>
              <a:spLocks noChangeArrowheads="1"/>
            </p:cNvSpPr>
            <p:nvPr/>
          </p:nvSpPr>
          <p:spPr bwMode="auto">
            <a:xfrm rot="2364563">
              <a:off x="2064" y="1680"/>
              <a:ext cx="480" cy="48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4318000" y="3298825"/>
            <a:ext cx="381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  <a:latin typeface="Swis721 BlkEx BT" panose="020B0907040502030204" pitchFamily="34" charset="0"/>
              </a:rPr>
              <a:t>CRONOGRAMA</a:t>
            </a:r>
          </a:p>
        </p:txBody>
      </p:sp>
      <p:sp>
        <p:nvSpPr>
          <p:cNvPr id="30" name="WordArt 23"/>
          <p:cNvSpPr>
            <a:spLocks noChangeArrowheads="1" noChangeShapeType="1" noTextEdit="1"/>
          </p:cNvSpPr>
          <p:nvPr/>
        </p:nvSpPr>
        <p:spPr bwMode="auto">
          <a:xfrm rot="19869506">
            <a:off x="527050" y="3108325"/>
            <a:ext cx="8243888" cy="184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Webdings" panose="05030102010509060703" pitchFamily="18" charset="2"/>
              <a:buNone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Atualização contínua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5A6511-9BD2-9C32-D0A2-12329489E0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864240" imgH="932400" progId="CorelDRAW.Graphic.13">
                  <p:embed/>
                </p:oleObj>
              </mc:Choice>
              <mc:Fallback>
                <p:oleObj name="CorelDRAW" r:id="rId3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12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1611313"/>
            <a:ext cx="8915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Documento que deverá ser realizado para organização do prontuário abrangendo a inspeção de todos os equipamentos da instalação elétrica para poder gerar um plano de ação corretiva com um cronograma, aonde deverão ser verificadas: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2160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Laudo das Instalações Elétricas (Relatório Engepower)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8600" y="2436813"/>
            <a:ext cx="89154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Proteção contra contatos diretos e indiretos (10.2.8.2);</a:t>
            </a:r>
            <a:r>
              <a:rPr lang="pt-BR" altLang="en-US" sz="160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Sinalização, Identificação e Advertência (10.3.9 / NR26,10.10);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Proteção conta choques elétricos através de dispositivos de seccionamento 	automático com impedimento de reenergização (10.3.2);</a:t>
            </a:r>
            <a:r>
              <a:rPr lang="pt-BR" altLang="en-US" sz="160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Adequação de componentes frentes a influências externas (Calor, Umidade, Objetos 	Estranhos e Qualificação de Pessoas) (10.3.9e, 10.4.2);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hlink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Modo de Operação e Manutenção (Inclusive equipamentos e o plano de manutenção 	com periodicidade determinada e comprovação da sua execução) (10.3.9, 10.4.3.1, 	10.4.4);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Ordem de Trabalho, Procedimento, APR, PT e Conclusão (10.2.1, 10.11)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Avaliação das condições para determinação dos EPI´s e EPC`s (10.2.9.1, 10.2.9.2, 	10.3.9a, NR6,10.11);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Aterramento e SPDA (Sistema de Descargas Atmosféricas) (10.2.4.b, 10.2.8.3, 10.3.4);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Proteções contra surtos (10.2.3, 10.4.2);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Ergonomia (10.3.10/NR17);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hlink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Situações de Emergência (10.12).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4A11A28-AA2C-D83B-3F31-A7EF1612FD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864240" imgH="932400" progId="CorelDRAW.Graphic.13">
                  <p:embed/>
                </p:oleObj>
              </mc:Choice>
              <mc:Fallback>
                <p:oleObj name="CorelDRAW" r:id="rId3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783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2128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Prontuário das Instalações Elétricas (10.2.4): Drive “ M ”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4463" y="1730375"/>
            <a:ext cx="89154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hlink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Conjunto de Procedimentos e Instruções Técnicas com as respectivas medidas de 	controle;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pt-BR" altLang="en-US" sz="1600">
              <a:solidFill>
                <a:srgbClr val="3399FF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Documentação do Sistema de Descarga Atmosférica (NBR-5419) e sistema de 	aterramento elétrico (Relatórios e Laudos 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pt-BR" altLang="en-US" sz="1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hlink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Especificação dos EPI (Equipamentos de Proteção Individual), EPC (Equipamentos de 	Proteção Coletiva e o tipo das ferramentas;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pt-BR" altLang="en-US" sz="1600">
              <a:solidFill>
                <a:srgbClr val="3399FF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Documentação Comprobatória da Habilitação, Qualificação, Capacitação e Autorização 	dos profissionais e dos treinamentos realizados;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pt-BR" altLang="en-US" sz="1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hlink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Laudos de Instalação Elétrica;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pt-BR" altLang="en-US" sz="160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Diagrama Unifilar,Trifilar e Funcional de Proteção;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pt-BR" altLang="en-US" sz="1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rgbClr val="3399FF"/>
                </a:solidFill>
              </a:rPr>
              <a:t>  Estudo de Curto-Circuito e Seletividade (Risco a Arco IEEE 1584 – NFPA70E);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pt-BR" altLang="en-US" sz="1600">
              <a:solidFill>
                <a:srgbClr val="3399FF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Projeto Elétrico contendo informações sobre segurança inter-travamento e plano de 	manutenção.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5AEC497E-E1F2-9BE6-70F7-BF30597ED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864240" imgH="932400" progId="CorelDRAW.Graphic.13">
                  <p:embed/>
                </p:oleObj>
              </mc:Choice>
              <mc:Fallback>
                <p:oleObj name="CorelDRAW" r:id="rId3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10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2922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Medidas de Proteção Coletiva (10.2.8.2):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978025"/>
            <a:ext cx="7315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 Emprego da Tensão de Segurança (SELV e PELV – IEC 61201);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pt-BR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 Desenergização das Instalações Elétricas.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3440113"/>
            <a:ext cx="422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Na impossibilidade de tais recursos:</a:t>
            </a:r>
            <a:r>
              <a:rPr lang="pt-BR" altLang="en-US" sz="1800" b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7200" y="3886200"/>
            <a:ext cx="4572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Isolação das Partes Vivas;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Obstáculos;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Barreiras;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Sinalização;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Seccionamento Automático;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Bloqueio de Religamento Automático.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2628900"/>
            <a:ext cx="2593975" cy="18843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cidente_em_estruruta_filme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4649788"/>
            <a:ext cx="2595562" cy="19462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F573F17D-0E6A-FF33-C3CA-64D8DF0783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3864240" imgH="932400" progId="CorelDRAW.Graphic.13">
                  <p:embed/>
                </p:oleObj>
              </mc:Choice>
              <mc:Fallback>
                <p:oleObj name="CorelDRAW" r:id="rId6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35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922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Medidas de Proteção Coletiva (10.2.8.2):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5" t="45131" r="35957" b="15044"/>
          <a:stretch>
            <a:fillRect/>
          </a:stretch>
        </p:blipFill>
        <p:spPr bwMode="auto">
          <a:xfrm>
            <a:off x="3930650" y="2809875"/>
            <a:ext cx="4435475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5" t="30598" r="11897" b="15495"/>
          <a:stretch>
            <a:fillRect/>
          </a:stretch>
        </p:blipFill>
        <p:spPr bwMode="auto">
          <a:xfrm>
            <a:off x="831850" y="2208213"/>
            <a:ext cx="18510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178300" y="1751013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ebdings" panose="05030102010509060703" pitchFamily="18" charset="2"/>
              <a:buNone/>
            </a:pPr>
            <a:r>
              <a:rPr lang="pt-BR" altLang="en-US" sz="2400" b="0" i="1">
                <a:solidFill>
                  <a:schemeClr val="tx1"/>
                </a:solidFill>
                <a:latin typeface="Tahoma" panose="020B0604030504040204" pitchFamily="34" charset="0"/>
              </a:rPr>
              <a:t>Obstáculo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396163" y="6148388"/>
            <a:ext cx="1144587" cy="452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396163" y="6100763"/>
            <a:ext cx="1243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ebdings" panose="05030102010509060703" pitchFamily="18" charset="2"/>
              <a:buNone/>
            </a:pPr>
            <a:r>
              <a:rPr lang="pt-BR" altLang="en-US" sz="2400" b="0" i="1">
                <a:solidFill>
                  <a:schemeClr val="tx1"/>
                </a:solidFill>
                <a:latin typeface="Tahoma" panose="020B0604030504040204" pitchFamily="34" charset="0"/>
              </a:rPr>
              <a:t>Barreira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5029200" y="2132013"/>
            <a:ext cx="271463" cy="708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6FBA2E50-F06D-1644-93BC-62E105DBD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64240" imgH="932400" progId="CorelDRAW.Graphic.13">
                  <p:embed/>
                </p:oleObj>
              </mc:Choice>
              <mc:Fallback>
                <p:oleObj name="CorelDRAW" r:id="rId4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28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0850" y="1749425"/>
            <a:ext cx="8077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Vestimentas (Item 10.2.9.2):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As vestimentas de trabalho devem ser adequadas às atividades considerando-se a condutibilidade, inflamabilidade e influências eletromagnéticas.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0850" y="5508625"/>
            <a:ext cx="79375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Adornos Pessoais (Item 10.2.9.3):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É vedado o uso de adornos pessoais (pulseiras, escapulários, relógios, brincos, anéis, dentre outros) nos trabalhos com instalações elétricas ou em suas proximidades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1000" y="121602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Medidas de Proteção Individual (Item 10.2.9)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2887663"/>
            <a:ext cx="3128963" cy="253523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2886075"/>
            <a:ext cx="3136900" cy="25415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87762C5-32BB-1F23-5521-D3735D4B6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864240" imgH="932400" progId="CorelDRAW.Graphic.13">
                  <p:embed/>
                </p:oleObj>
              </mc:Choice>
              <mc:Fallback>
                <p:oleObj name="CorelDRAW" r:id="rId5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46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368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Medidas de Proteção Individual (Item 10.2.9.2)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2082800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Na impossibilidade do uso de Proteção Coletiva; Extra Baixa Tensão ou desenergização das instalações; devem ser empregadas o uso de proteção individual através de vestimentas adequadas que atendam os critérios :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3425825"/>
            <a:ext cx="4572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 Condutibilidade;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pt-BR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 Inflamabilidade;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pt-BR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 Influências Externas.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pt-BR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 Material usado para roupa: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     - Pirovatec (algodão tratado)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     - Fibra de Aramida (Nomex da DUPON)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     - Algodão c/ 12% nylon (Itex e Wsek).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 b="0">
              <a:solidFill>
                <a:schemeClr val="tx1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5184775"/>
            <a:ext cx="20764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3048000"/>
            <a:ext cx="12715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003550"/>
            <a:ext cx="2105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D9082A8-0580-1A4B-3103-909CB3B395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3864240" imgH="932400" progId="CorelDRAW.Graphic.13">
                  <p:embed/>
                </p:oleObj>
              </mc:Choice>
              <mc:Fallback>
                <p:oleObj name="CorelDRAW" r:id="rId6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65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368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SEGURANÇA EM PROJETOS (Item 10.3)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8891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Introduz os conceitos de segurança já na fase de projeto, o que diminui os ajustes e correções na fase de execução.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73100" y="2816225"/>
            <a:ext cx="51054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800">
                <a:solidFill>
                  <a:schemeClr val="hlink"/>
                </a:solidFill>
              </a:rPr>
              <a:t> </a:t>
            </a:r>
            <a:r>
              <a:rPr lang="pt-BR" altLang="en-US" sz="1800">
                <a:solidFill>
                  <a:schemeClr val="tx1"/>
                </a:solidFill>
              </a:rPr>
              <a:t> Acessibilidade de componentes;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r>
              <a:rPr lang="pt-BR" altLang="en-US" sz="1800">
                <a:solidFill>
                  <a:schemeClr val="tx1"/>
                </a:solidFill>
              </a:rPr>
              <a:t>  Proteção face as Influências externas;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r>
              <a:rPr lang="pt-BR" altLang="en-US" sz="1800">
                <a:solidFill>
                  <a:schemeClr val="tx1"/>
                </a:solidFill>
              </a:rPr>
              <a:t>  Restrição de acesso;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r>
              <a:rPr lang="pt-BR" altLang="en-US" sz="1800">
                <a:solidFill>
                  <a:schemeClr val="tx1"/>
                </a:solidFill>
              </a:rPr>
              <a:t>  Compatibilidade dispositivos de proteção;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r>
              <a:rPr lang="pt-BR" altLang="en-US" sz="1800">
                <a:solidFill>
                  <a:schemeClr val="tx1"/>
                </a:solidFill>
              </a:rPr>
              <a:t>  Pontos de bloqueio e aterramento;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r>
              <a:rPr lang="pt-BR" altLang="en-US" sz="1800">
                <a:solidFill>
                  <a:schemeClr val="tx1"/>
                </a:solidFill>
              </a:rPr>
              <a:t>  Proteção contra choque elétrico;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r>
              <a:rPr lang="pt-BR" altLang="en-US" sz="1800">
                <a:solidFill>
                  <a:schemeClr val="tx1"/>
                </a:solidFill>
              </a:rPr>
              <a:t>  Sinalização e identificação.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800">
              <a:solidFill>
                <a:schemeClr val="tx1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2687638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6CDBD24-B2C0-8CA0-B3CF-DBAA3A180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64240" imgH="932400" progId="CorelDRAW.Graphic.13">
                  <p:embed/>
                </p:oleObj>
              </mc:Choice>
              <mc:Fallback>
                <p:oleObj name="CorelDRAW" r:id="rId4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35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0663" y="1984375"/>
            <a:ext cx="3970337" cy="376238"/>
          </a:xfrm>
          <a:prstGeom prst="rect">
            <a:avLst/>
          </a:prstGeom>
          <a:solidFill>
            <a:srgbClr val="CCFFFF">
              <a:alpha val="67058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CCFFCC"/>
            </a:extrusionClr>
            <a:contourClr>
              <a:srgbClr val="CCFFFF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CONDIÇÃO DAS INSTALAÇÕES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876800" y="1601788"/>
            <a:ext cx="3505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   Trabalhos em locais especiais.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" y="2787650"/>
            <a:ext cx="3579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Acessibilidade aos componentes da instalação NR 17.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479800"/>
            <a:ext cx="3352800" cy="3048000"/>
          </a:xfrm>
          <a:prstGeom prst="rect">
            <a:avLst/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16125"/>
            <a:ext cx="4267200" cy="2438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157788" y="4487863"/>
            <a:ext cx="291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Instalações não conformes</a:t>
            </a:r>
          </a:p>
        </p:txBody>
      </p:sp>
      <p:pic>
        <p:nvPicPr>
          <p:cNvPr id="15" name="Picture 10" descr="730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3625"/>
            <a:ext cx="2133600" cy="1905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730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3625"/>
            <a:ext cx="2209800" cy="1905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0" y="12160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SEGURANÇA EM PROJETOS (Item 10.3)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B2F07B16-7511-6AA7-1C3C-60687C1338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3864240" imgH="932400" progId="CorelDRAW.Graphic.13">
                  <p:embed/>
                </p:oleObj>
              </mc:Choice>
              <mc:Fallback>
                <p:oleObj name="CorelDRAW" r:id="rId7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3717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0663" y="2017713"/>
            <a:ext cx="79248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Análise de Riscos (Item 10.4.2):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Todas as tarefas envolvendo eletricidade devem passar por uma análise de risco para identificar, além dos riscos elétricos, os </a:t>
            </a:r>
            <a:r>
              <a:rPr lang="pt-BR" altLang="en-US" sz="1600">
                <a:solidFill>
                  <a:srgbClr val="FF0000"/>
                </a:solidFill>
              </a:rPr>
              <a:t>risco adicionais</a:t>
            </a:r>
            <a:r>
              <a:rPr lang="pt-BR" altLang="en-US" sz="1600">
                <a:solidFill>
                  <a:schemeClr val="tx1"/>
                </a:solidFill>
              </a:rPr>
              <a:t>, de forma a garantir a segurança e saúde do trabalhador.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69988" y="3352800"/>
            <a:ext cx="6781800" cy="741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Riscos Adicionais:</a:t>
            </a:r>
            <a:r>
              <a:rPr lang="pt-BR" altLang="en-US" sz="1800">
                <a:solidFill>
                  <a:srgbClr val="FF0000"/>
                </a:solidFill>
              </a:rPr>
              <a:t> </a:t>
            </a:r>
            <a:r>
              <a:rPr lang="pt-BR" altLang="en-US" sz="1800">
                <a:solidFill>
                  <a:schemeClr val="tx1"/>
                </a:solidFill>
              </a:rPr>
              <a:t>Altura, confinamento, campos elétrico e magnético, explosividade, umidade, poeira, fauna e flora</a:t>
            </a:r>
            <a:r>
              <a:rPr lang="pt-BR" altLang="en-US" sz="2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117316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Segurança na Construção, Montagem, Operação e Manutenção (Item 10.4)</a:t>
            </a:r>
          </a:p>
        </p:txBody>
      </p:sp>
      <p:pic>
        <p:nvPicPr>
          <p:cNvPr id="10" name="Picture 9" descr="DSC074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268788"/>
            <a:ext cx="3276600" cy="24574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SC074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8788"/>
            <a:ext cx="3282950" cy="246221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F8968E95-374C-F949-11A8-737D45986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864240" imgH="932400" progId="CorelDRAW.Graphic.13">
                  <p:embed/>
                </p:oleObj>
              </mc:Choice>
              <mc:Fallback>
                <p:oleObj name="CorelDRAW" r:id="rId5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016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3725863" y="1397000"/>
            <a:ext cx="5092700" cy="5260975"/>
          </a:xfrm>
          <a:prstGeom prst="rect">
            <a:avLst/>
          </a:prstGeom>
          <a:solidFill>
            <a:srgbClr val="CCFFFF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44463" y="1397000"/>
            <a:ext cx="3400425" cy="1985963"/>
          </a:xfrm>
          <a:prstGeom prst="rect">
            <a:avLst/>
          </a:prstGeom>
          <a:solidFill>
            <a:srgbClr val="CCFFFF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44463" y="1679575"/>
            <a:ext cx="41894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pt-BR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10.1 Objetivo e campo de aplicação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 10.2 Instalações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 10.3 Serviços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 10.4 Pessoal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808413" y="1628775"/>
            <a:ext cx="5648325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58763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258763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258763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258763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258763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258763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258763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258763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258763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10.1. Objetivo e Campo de aplicação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10.2. Medidas de controle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10.3. Segurança no Projeto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10.4. Segurança na Construção, Montagem, Operação e 	Manutenção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10.5. Segurança em Instalações </a:t>
            </a:r>
            <a:r>
              <a:rPr kumimoji="0" lang="pt-BR" alt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Desenergizadas</a:t>
            </a:r>
            <a:endParaRPr kumimoji="0" lang="pt-BR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10.6. Segurança em Instalações Energizadas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10.7. Trabalho envolvendo alta tensão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10.8. Habilitação e Autorização dos Profissionais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10.9. Proteção contra incêndios e Explosão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10.10. Sinalização de Segurança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10.11. Procedimentos de trabalho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10.12. Responsabilidades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10.13. Disposições finais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- Glossário 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- Anexo II - Zonas de Risco, Controlada e Livre 	(Distanciamentos)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- Anexo III -Treinamento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984250" y="1425575"/>
            <a:ext cx="152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pt-BR" sz="14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NR-10 (Antiga)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640388" y="1397000"/>
            <a:ext cx="152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pt-BR" sz="14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NR-10 (Atual)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92CB9A9-2234-CAA6-187B-0ADD8E7C82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692150"/>
          <a:ext cx="22145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864240" imgH="932400" progId="CorelDRAW.Graphic.13">
                  <p:embed/>
                </p:oleObj>
              </mc:Choice>
              <mc:Fallback>
                <p:oleObj name="CorelDRAW" r:id="rId2" imgW="3864240" imgH="932400" progId="CorelDRAW.Graphic.13">
                  <p:embed/>
                  <p:pic>
                    <p:nvPicPr>
                      <p:cNvPr id="12292" name="Object 2">
                        <a:extLst>
                          <a:ext uri="{FF2B5EF4-FFF2-40B4-BE49-F238E27FC236}">
                            <a16:creationId xmlns:a16="http://schemas.microsoft.com/office/drawing/2014/main" id="{0185EA7B-0842-2E2A-65BA-4EC8BF5B30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692150"/>
                        <a:ext cx="2214562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2922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800">
                <a:solidFill>
                  <a:schemeClr val="tx1"/>
                </a:solidFill>
              </a:rPr>
              <a:t>FERRAMENTAS ELÉTRICAS (Item 10.4.3)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1947863"/>
            <a:ext cx="2090737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86263"/>
            <a:ext cx="21621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71600" y="5683250"/>
            <a:ext cx="2971800" cy="9255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Observar o selo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de liberação dos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equipamentos!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31850" y="1901825"/>
            <a:ext cx="4038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chemeClr val="tx1"/>
                </a:solidFill>
              </a:rPr>
              <a:t>Nos locais de trabalho só podem ser utilizados equipamentos, dispositivos e ferramentas elétricas compatíveis com a </a:t>
            </a:r>
            <a:r>
              <a:rPr lang="pt-BR" altLang="en-US">
                <a:solidFill>
                  <a:srgbClr val="FF0000"/>
                </a:solidFill>
              </a:rPr>
              <a:t>instalação elétrica existente</a:t>
            </a:r>
            <a:r>
              <a:rPr lang="pt-BR" altLang="en-US">
                <a:solidFill>
                  <a:schemeClr val="tx1"/>
                </a:solidFill>
              </a:rPr>
              <a:t>, preservando-se as características de proteção, respeitadas as recomendações do fabricante.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594100"/>
            <a:ext cx="1198563" cy="1668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581400"/>
            <a:ext cx="1266825" cy="166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581400"/>
            <a:ext cx="12827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54688"/>
            <a:ext cx="83820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A7252B3-2929-6BD8-6EA5-894CF3FBD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3864240" imgH="932400" progId="CorelDRAW.Graphic.13">
                  <p:embed/>
                </p:oleObj>
              </mc:Choice>
              <mc:Fallback>
                <p:oleObj name="CorelDRAW" r:id="rId9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570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811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SEGURANÇA EM INSTALAÇÕES ELÉTRICAS DESENERGIZADAS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(Item 10.5) 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16623" r="14973" b="21268"/>
          <a:stretch>
            <a:fillRect/>
          </a:stretch>
        </p:blipFill>
        <p:spPr bwMode="auto">
          <a:xfrm>
            <a:off x="1574800" y="2616200"/>
            <a:ext cx="5973763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54038" y="1984375"/>
            <a:ext cx="8001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  <a:latin typeface="Century" panose="02040604050505020304" pitchFamily="18" charset="0"/>
              </a:rPr>
              <a:t>Introduz os conceitos universais quanto à segurança para o trabalho em instalações elétricas “</a:t>
            </a:r>
            <a:r>
              <a:rPr lang="pt-BR" altLang="en-US" sz="1600">
                <a:solidFill>
                  <a:srgbClr val="FF0000"/>
                </a:solidFill>
                <a:latin typeface="Century" panose="02040604050505020304" pitchFamily="18" charset="0"/>
              </a:rPr>
              <a:t>desenergizadas</a:t>
            </a:r>
            <a:r>
              <a:rPr lang="pt-BR" altLang="en-US" sz="1600">
                <a:solidFill>
                  <a:schemeClr val="tx1"/>
                </a:solidFill>
                <a:latin typeface="Century" panose="02040604050505020304" pitchFamily="18" charset="0"/>
              </a:rPr>
              <a:t>” (Item 10.5.1)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A36D33D-61DD-11B0-45FB-79FF658A58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64240" imgH="932400" progId="CorelDRAW.Graphic.13">
                  <p:embed/>
                </p:oleObj>
              </mc:Choice>
              <mc:Fallback>
                <p:oleObj name="CorelDRAW" r:id="rId4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0362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1963738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0">
                <a:solidFill>
                  <a:schemeClr val="tx1"/>
                </a:solidFill>
              </a:rPr>
              <a:t>Introduz os conceitos universais quanto à segurança para o trabalho em instalações elétricas “para </a:t>
            </a:r>
            <a:r>
              <a:rPr lang="pt-BR" altLang="en-US" sz="2000" b="0">
                <a:solidFill>
                  <a:srgbClr val="FF0000"/>
                </a:solidFill>
              </a:rPr>
              <a:t>reenergização</a:t>
            </a:r>
            <a:r>
              <a:rPr lang="pt-BR" altLang="en-US" sz="2000" b="0">
                <a:solidFill>
                  <a:schemeClr val="tx1"/>
                </a:solidFill>
              </a:rPr>
              <a:t>”(Item 10.5.2)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73100" y="2871788"/>
            <a:ext cx="5270500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A) Retirada das ferramentas, utensílios e equipamentos;</a:t>
            </a:r>
          </a:p>
          <a:p>
            <a:pPr eaLnBrk="1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B) Retirada de todos os trabalhadores envolvidos da Zona Controlada;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C) Remoção do aterramento temporário,da equipotencialização e das proteções adicionais;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D) Remoção da sinalização de impedimento de reenergização;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E) Destravamento e religação dos dispositivos de seccionamento.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00350"/>
            <a:ext cx="2736850" cy="3962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2811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SEGURANÇA EM INSTALAÇÕES ELÉTRICAS DESENERGIZADAS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(Item 10.5)  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BADA396B-CD94-74B3-F9C7-806334A15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14945"/>
              </p:ext>
            </p:extLst>
          </p:nvPr>
        </p:nvGraphicFramePr>
        <p:xfrm>
          <a:off x="6840518" y="108010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64240" imgH="932400" progId="CorelDRAW.Graphic.13">
                  <p:embed/>
                </p:oleObj>
              </mc:Choice>
              <mc:Fallback>
                <p:oleObj name="CorelDRAW" r:id="rId4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108010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076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pic>
        <p:nvPicPr>
          <p:cNvPr id="7" name="Picture 5" descr="MVC-01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055813"/>
            <a:ext cx="8458200" cy="43307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4288" y="1281113"/>
            <a:ext cx="914400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SEGURANÇA EM INSTALAÇÕES ELÉTRICAS ENERGIZADAS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(Item 10.6)  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29478630-E2F2-0EBF-DB6E-8636E50375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64240" imgH="932400" progId="CorelDRAW.Graphic.13">
                  <p:embed/>
                </p:oleObj>
              </mc:Choice>
              <mc:Fallback>
                <p:oleObj name="CorelDRAW" r:id="rId4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6288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0850" y="2055813"/>
            <a:ext cx="8077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Intervenções (Item 10.6.1):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As intervenções em instalações elétricas com tensão igual ou superior 50Vca ou superior a 120Vcc, só podem ser realizadas por trabalhadores que atendam o item 10.8 desta norma. 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27635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SEGURANÇA EM INSTALAÇÕES ELÉTRICAS ENERGIZADAS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(Item 10.6)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0850" y="3548063"/>
            <a:ext cx="8077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Cumprimento da Norma (Item 10.6.2):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Os trabalhos que exigem o ingresso na zona controlada devem ser realizados mediante procedimentos específicos respeitando as distâncias previstas no Anexo II.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0850" y="5045075"/>
            <a:ext cx="8077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Suspensão dos serviços (Item 10.6.5):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O responsável pela execução do serviço deve suspender as atividades quando verificar situação ou condição de risco não prevista, cuja eliminação ou neutralização imediata não seja possível.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375D89EF-E064-C5D4-1229-CF5C7BDAE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864240" imgH="932400" progId="CorelDRAW.Graphic.13">
                  <p:embed/>
                </p:oleObj>
              </mc:Choice>
              <mc:Fallback>
                <p:oleObj name="CorelDRAW" r:id="rId3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393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5625"/>
            <a:ext cx="4953000" cy="4800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5625"/>
            <a:ext cx="3505200" cy="4800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12922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TRABALHOS ENVOLVENDO ALTA TENSÃO (Item 10.7)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486400" y="4894263"/>
            <a:ext cx="34369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FF00"/>
                </a:solidFill>
              </a:rPr>
              <a:t>Os trabalhos em AT, devem dispor de comunicação permanente com todos os membros da equipe ou com o centro de operação durante a realização dos serviços.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0E6DFB9-D1F9-26AA-B466-213B5C9CC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864240" imgH="932400" progId="CorelDRAW.Graphic.13">
                  <p:embed/>
                </p:oleObj>
              </mc:Choice>
              <mc:Fallback>
                <p:oleObj name="CorelDRAW" r:id="rId5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184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1306513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TREINAMENTOS NR 10 (Item 10.8)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0" y="1801813"/>
            <a:ext cx="491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PRÉ REQUISITO PARA AUTORIZAÇÃO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2246313"/>
            <a:ext cx="4419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Estabelece a obrigatoriedade de treinamento básico em técnicas de segurança com energia elétrica para profissionais e pessoas autorizadas à interação com eletricidade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hlink"/>
                </a:solidFill>
              </a:rPr>
              <a:t>Habilitados = MEC + CREA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80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hlink"/>
                </a:solidFill>
              </a:rPr>
              <a:t>Qualificados = MEC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80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hlink"/>
                </a:solidFill>
              </a:rPr>
              <a:t>Capacitados = Treinado por Habilitado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800">
              <a:solidFill>
                <a:schemeClr val="hlink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81000" y="5489575"/>
            <a:ext cx="8496300" cy="1144588"/>
          </a:xfrm>
          <a:prstGeom prst="rect">
            <a:avLst/>
          </a:prstGeom>
          <a:solidFill>
            <a:srgbClr val="0000FF">
              <a:alpha val="1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300">
                <a:solidFill>
                  <a:schemeClr val="tx1"/>
                </a:solidFill>
              </a:rPr>
              <a:t>CURSO BÁSICO (40 HORAS)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300">
                <a:solidFill>
                  <a:schemeClr val="tx1"/>
                </a:solidFill>
              </a:rPr>
              <a:t>CURSO COMPLEMENTAR – SEP (40 HORAS)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300">
                <a:solidFill>
                  <a:schemeClr val="hlink"/>
                </a:solidFill>
              </a:rPr>
              <a:t>SEP – Sistema Elétrico de Potência</a:t>
            </a:r>
          </a:p>
        </p:txBody>
      </p:sp>
      <p:pic>
        <p:nvPicPr>
          <p:cNvPr id="11" name="Picture 8" descr="DSCF1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246313"/>
            <a:ext cx="4064000" cy="2971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2AE62530-D0BF-CFCF-16EF-8653F84EFE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64240" imgH="932400" progId="CorelDRAW.Graphic.13">
                  <p:embed/>
                </p:oleObj>
              </mc:Choice>
              <mc:Fallback>
                <p:oleObj name="CorelDRAW" r:id="rId4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37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1292225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NR 10 - CONDIÇÃO PARA AUTORIZAÇÃO DE TRABALHADORES PRÓPRIOS E TERCEIROS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27225"/>
            <a:ext cx="7237413" cy="45005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91400" y="3209925"/>
            <a:ext cx="238125" cy="244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9948AE2-BCEB-0DD0-00D7-E9213CE51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64240" imgH="932400" progId="CorelDRAW.Graphic.13">
                  <p:embed/>
                </p:oleObj>
              </mc:Choice>
              <mc:Fallback>
                <p:oleObj name="CorelDRAW" r:id="rId4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955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73063" y="4497388"/>
            <a:ext cx="8474075" cy="2209800"/>
          </a:xfrm>
          <a:prstGeom prst="rect">
            <a:avLst/>
          </a:prstGeom>
          <a:solidFill>
            <a:srgbClr val="CCFFCC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2112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Autorização e sua abrangência. (NR-10, item 10.8.5)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20663" y="1604963"/>
            <a:ext cx="83137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kumimoji="1" lang="pt-BR" altLang="en-US" sz="1600" dirty="0">
                <a:solidFill>
                  <a:schemeClr val="tx1"/>
                </a:solidFill>
                <a:sym typeface="MapInfo Cartographic" pitchFamily="18" charset="2"/>
              </a:rPr>
              <a:t> A empresa deve estabelecer uma sistemática que permita a identificação da 	</a:t>
            </a:r>
            <a:r>
              <a:rPr kumimoji="1" lang="pt-BR" altLang="en-US" sz="1600" dirty="0" err="1">
                <a:solidFill>
                  <a:schemeClr val="tx1"/>
                </a:solidFill>
                <a:sym typeface="MapInfo Cartographic" pitchFamily="18" charset="2"/>
              </a:rPr>
              <a:t>abrangância</a:t>
            </a:r>
            <a:r>
              <a:rPr kumimoji="1" lang="pt-BR" altLang="en-US" sz="1600" dirty="0">
                <a:solidFill>
                  <a:schemeClr val="tx1"/>
                </a:solidFill>
                <a:sym typeface="MapInfo Cartographic" pitchFamily="18" charset="2"/>
              </a:rPr>
              <a:t> da autorização concedida para cada trabalhador;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kumimoji="1" lang="pt-BR" altLang="en-US" sz="1600" dirty="0">
                <a:solidFill>
                  <a:schemeClr val="tx1"/>
                </a:solidFill>
                <a:sym typeface="MapInfo Cartographic" pitchFamily="18" charset="2"/>
              </a:rPr>
              <a:t> No caso da Braskem, esta autorização é obtida através da aplicação da atual 	</a:t>
            </a:r>
            <a:r>
              <a:rPr kumimoji="1" lang="pt-BR" altLang="en-US" sz="1600" dirty="0">
                <a:solidFill>
                  <a:srgbClr val="FF0000"/>
                </a:solidFill>
                <a:sym typeface="MapInfo Cartographic" pitchFamily="18" charset="2"/>
              </a:rPr>
              <a:t>PR 6020-00130</a:t>
            </a:r>
            <a:r>
              <a:rPr kumimoji="1" lang="pt-BR" altLang="en-US" sz="1600" dirty="0">
                <a:solidFill>
                  <a:schemeClr val="tx1"/>
                </a:solidFill>
                <a:sym typeface="MapInfo Cartographic" pitchFamily="18" charset="2"/>
              </a:rPr>
              <a:t> (</a:t>
            </a:r>
            <a:r>
              <a:rPr kumimoji="1" lang="pt-BR" altLang="en-US" sz="1600" dirty="0">
                <a:solidFill>
                  <a:srgbClr val="FF0000"/>
                </a:solidFill>
                <a:sym typeface="MapInfo Cartographic" pitchFamily="18" charset="2"/>
              </a:rPr>
              <a:t>Autorização para a execução de serviços em eletricidade)</a:t>
            </a:r>
            <a:r>
              <a:rPr kumimoji="1" lang="pt-BR" altLang="en-US" sz="1600" dirty="0">
                <a:solidFill>
                  <a:schemeClr val="tx1"/>
                </a:solidFill>
                <a:sym typeface="MapInfo Cartographic" pitchFamily="18" charset="2"/>
              </a:rPr>
              <a:t>, que em janeiro de 2007 assume uma abrangência 	coorporativa  Braskem/Brasil; 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kumimoji="1" lang="pt-BR" altLang="en-US" sz="1600" dirty="0">
                <a:solidFill>
                  <a:schemeClr val="tx1"/>
                </a:solidFill>
                <a:sym typeface="MapInfo Cartographic" pitchFamily="18" charset="2"/>
              </a:rPr>
              <a:t> Todos devem passar pelo processo de autorização, independente de 	executantes diretos de serviços em eletricidade ou de serviços não elétricos 	em proximidade, tais como: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73063" y="4481513"/>
            <a:ext cx="85502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kumimoji="1" lang="pt-BR" altLang="en-US" sz="1200">
                <a:solidFill>
                  <a:schemeClr val="tx1"/>
                </a:solidFill>
                <a:sym typeface="MapInfo Cartographic" pitchFamily="18" charset="2"/>
              </a:rPr>
              <a:t> Varrição de subestações abrigadas;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kumimoji="1" lang="pt-BR" altLang="en-US" sz="1200">
                <a:solidFill>
                  <a:schemeClr val="tx1"/>
                </a:solidFill>
                <a:sym typeface="MapInfo Cartographic" pitchFamily="18" charset="2"/>
              </a:rPr>
              <a:t> Montagem de andaime metálico em subestações abrigadas;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kumimoji="1" lang="pt-BR" altLang="en-US" sz="1200">
                <a:solidFill>
                  <a:schemeClr val="tx1"/>
                </a:solidFill>
                <a:sym typeface="MapInfo Cartographic" pitchFamily="18" charset="2"/>
              </a:rPr>
              <a:t> Mecânicos e caldeireiros que acessem as SE‘s para colocação de cadeados em chaves e disjuntores;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kumimoji="1" lang="pt-BR" altLang="en-US" sz="1200">
                <a:solidFill>
                  <a:schemeClr val="tx1"/>
                </a:solidFill>
                <a:sym typeface="MapInfo Cartographic" pitchFamily="18" charset="2"/>
              </a:rPr>
              <a:t> Operadores de processo (não eletricistas) na liberação de PT’s em equipamentos eletromecânicos, com bloqueio 	destes em SE’s;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kumimoji="1" lang="pt-BR" altLang="en-US" sz="1200">
                <a:solidFill>
                  <a:schemeClr val="tx1"/>
                </a:solidFill>
                <a:sym typeface="MapInfo Cartographic" pitchFamily="18" charset="2"/>
              </a:rPr>
              <a:t> Vigilantes que tenham acesso a SE’s;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kumimoji="1" lang="pt-BR" altLang="en-US" sz="1200">
                <a:solidFill>
                  <a:schemeClr val="tx1"/>
                </a:solidFill>
                <a:sym typeface="MapInfo Cartographic" pitchFamily="18" charset="2"/>
              </a:rPr>
              <a:t> Equipe de QPSSMA que acessem subestações;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kumimoji="1" lang="pt-BR" altLang="en-US" sz="1200">
                <a:solidFill>
                  <a:schemeClr val="tx1"/>
                </a:solidFill>
                <a:sym typeface="MapInfo Cartographic" pitchFamily="18" charset="2"/>
              </a:rPr>
              <a:t> Demais caso à discussão. 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F9D587FE-AE60-8363-42E0-AEFB4F4D6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864240" imgH="932400" progId="CorelDRAW.Graphic.13">
                  <p:embed/>
                </p:oleObj>
              </mc:Choice>
              <mc:Fallback>
                <p:oleObj name="CorelDRAW" r:id="rId3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74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-4763" y="1201738"/>
            <a:ext cx="914400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en-US" sz="2000" u="sng" dirty="0">
                <a:solidFill>
                  <a:srgbClr val="003399"/>
                </a:solidFill>
                <a:latin typeface="Century" panose="02040604050505020304" pitchFamily="18" charset="0"/>
              </a:rPr>
              <a:t>FMG 6020-009310 da PR 6020-00130 – Roteiro para entrevista</a:t>
            </a: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73225"/>
            <a:ext cx="4103687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2B44FD62-7CA5-D97D-0AB8-8B1E7D4331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64240" imgH="932400" progId="CorelDRAW.Graphic.13">
                  <p:embed/>
                </p:oleObj>
              </mc:Choice>
              <mc:Fallback>
                <p:oleObj name="CorelDRAW" r:id="rId4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56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85847" y="1092932"/>
            <a:ext cx="4267200" cy="608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None/>
            </a:pPr>
            <a:r>
              <a:rPr lang="en-US" sz="3600" b="1" kern="10">
                <a:solidFill>
                  <a:srgbClr val="3333CC">
                    <a:alpha val="32941"/>
                  </a:srgbClr>
                </a:solidFill>
                <a:latin typeface="Arial Black" panose="020B0A04020102020204" pitchFamily="34" charset="0"/>
              </a:rPr>
              <a:t>Transportes</a:t>
            </a: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325559" y="3586895"/>
            <a:ext cx="4114800" cy="484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None/>
            </a:pPr>
            <a:r>
              <a:rPr lang="en-US" sz="3600" b="1" kern="10">
                <a:solidFill>
                  <a:srgbClr val="FF00FF">
                    <a:alpha val="32941"/>
                  </a:srgbClr>
                </a:solidFill>
                <a:latin typeface="Arial Black" panose="020B0A04020102020204" pitchFamily="34" charset="0"/>
              </a:rPr>
              <a:t>Hospitais</a:t>
            </a: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4643559" y="2794732"/>
            <a:ext cx="4357688" cy="711200"/>
            <a:chOff x="2832" y="1248"/>
            <a:chExt cx="2745" cy="448"/>
          </a:xfrm>
        </p:grpSpPr>
        <p:sp>
          <p:nvSpPr>
            <p:cNvPr id="1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832" y="1248"/>
              <a:ext cx="2736" cy="30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None/>
              </a:pPr>
              <a:r>
                <a:rPr lang="en-US" sz="3600" b="1" kern="10">
                  <a:solidFill>
                    <a:srgbClr val="FF0000">
                      <a:alpha val="32941"/>
                    </a:srgbClr>
                  </a:solidFill>
                  <a:latin typeface="Arial Black" panose="020B0A04020102020204" pitchFamily="34" charset="0"/>
                </a:rPr>
                <a:t>frigoríficos</a:t>
              </a:r>
            </a:p>
          </p:txBody>
        </p:sp>
        <p:sp>
          <p:nvSpPr>
            <p:cNvPr id="2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832" y="1440"/>
              <a:ext cx="2745" cy="2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None/>
              </a:pPr>
              <a:r>
                <a:rPr lang="en-US" sz="3600" b="1" kern="10">
                  <a:solidFill>
                    <a:srgbClr val="FFCC00">
                      <a:alpha val="32941"/>
                    </a:srgbClr>
                  </a:solidFill>
                  <a:latin typeface="Arial Black" panose="020B0A04020102020204" pitchFamily="34" charset="0"/>
                </a:rPr>
                <a:t>laticínios</a:t>
              </a:r>
            </a:p>
          </p:txBody>
        </p:sp>
      </p:grp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3349747" y="4810857"/>
            <a:ext cx="4876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None/>
            </a:pPr>
            <a:r>
              <a:rPr lang="en-US" sz="3600" b="1" kern="10">
                <a:solidFill>
                  <a:srgbClr val="993366">
                    <a:alpha val="32941"/>
                  </a:srgbClr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Metalúrgicas</a:t>
            </a:r>
          </a:p>
        </p:txBody>
      </p:sp>
      <p:sp>
        <p:nvSpPr>
          <p:cNvPr id="23" name="WordArt 9"/>
          <p:cNvSpPr>
            <a:spLocks noChangeArrowheads="1" noChangeShapeType="1" noTextEdit="1"/>
          </p:cNvSpPr>
          <p:nvPr/>
        </p:nvSpPr>
        <p:spPr bwMode="auto">
          <a:xfrm>
            <a:off x="181097" y="2218470"/>
            <a:ext cx="5543550" cy="1079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/>
            </a:pPr>
            <a:r>
              <a:rPr lang="pt-BR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>
                        <a:alpha val="79900"/>
                      </a:srgbClr>
                    </a:gs>
                    <a:gs pos="64999">
                      <a:srgbClr val="BA0066">
                        <a:alpha val="56451"/>
                      </a:srgbClr>
                    </a:gs>
                    <a:gs pos="89999">
                      <a:srgbClr val="FF0000">
                        <a:alpha val="39701"/>
                      </a:srgbClr>
                    </a:gs>
                    <a:gs pos="100000">
                      <a:srgbClr val="FF8200">
                        <a:alpha val="33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Atividades com elétricidade</a:t>
            </a:r>
          </a:p>
        </p:txBody>
      </p:sp>
      <p:sp>
        <p:nvSpPr>
          <p:cNvPr id="24" name="WordArt 10"/>
          <p:cNvSpPr>
            <a:spLocks noChangeArrowheads="1" noChangeShapeType="1" noTextEdit="1"/>
          </p:cNvSpPr>
          <p:nvPr/>
        </p:nvSpPr>
        <p:spPr bwMode="auto">
          <a:xfrm>
            <a:off x="4500684" y="3297970"/>
            <a:ext cx="4114800" cy="977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None/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>
                    <a:alpha val="32941"/>
                  </a:srgbClr>
                </a:solidFill>
                <a:latin typeface="Impact" panose="020B0806030902050204" pitchFamily="34" charset="0"/>
              </a:rPr>
              <a:t>Construção civil</a:t>
            </a:r>
          </a:p>
        </p:txBody>
      </p:sp>
      <p:sp>
        <p:nvSpPr>
          <p:cNvPr id="25" name="WordArt 11"/>
          <p:cNvSpPr>
            <a:spLocks noChangeArrowheads="1" noChangeShapeType="1" noTextEdit="1"/>
          </p:cNvSpPr>
          <p:nvPr/>
        </p:nvSpPr>
        <p:spPr bwMode="auto">
          <a:xfrm>
            <a:off x="252534" y="4379057"/>
            <a:ext cx="3524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17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defTabSz="914400" fontAlgn="base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/>
            </a:pPr>
            <a:r>
              <a:rPr lang="pt-BR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>
                        <a:alpha val="94640"/>
                      </a:srgbClr>
                    </a:gs>
                    <a:gs pos="13000">
                      <a:srgbClr val="768FB9">
                        <a:alpha val="91290"/>
                      </a:srgbClr>
                    </a:gs>
                    <a:gs pos="21001">
                      <a:srgbClr val="83A7C3">
                        <a:alpha val="85929"/>
                      </a:srgbClr>
                    </a:gs>
                    <a:gs pos="52000">
                      <a:srgbClr val="FFFFFF">
                        <a:alpha val="65160"/>
                      </a:srgbClr>
                    </a:gs>
                    <a:gs pos="56000">
                      <a:srgbClr val="9C6563">
                        <a:alpha val="62480"/>
                      </a:srgbClr>
                    </a:gs>
                    <a:gs pos="58000">
                      <a:srgbClr val="80302D">
                        <a:alpha val="61140"/>
                      </a:srgbClr>
                    </a:gs>
                    <a:gs pos="71001">
                      <a:srgbClr val="C0524E">
                        <a:alpha val="52429"/>
                      </a:srgbClr>
                    </a:gs>
                    <a:gs pos="94000">
                      <a:srgbClr val="EBDAD4">
                        <a:alpha val="37020"/>
                      </a:srgbClr>
                    </a:gs>
                    <a:gs pos="100000">
                      <a:srgbClr val="55261C">
                        <a:alpha val="33000"/>
                      </a:srgbClr>
                    </a:gs>
                  </a:gsLst>
                  <a:lin ang="5400000" scaled="1"/>
                </a:gradFill>
                <a:latin typeface="Arial Black"/>
              </a:rPr>
              <a:t>trabalho rural</a:t>
            </a:r>
          </a:p>
        </p:txBody>
      </p:sp>
      <p:sp>
        <p:nvSpPr>
          <p:cNvPr id="26" name="WordArt 12"/>
          <p:cNvSpPr>
            <a:spLocks noChangeArrowheads="1" noChangeShapeType="1" noTextEdit="1"/>
          </p:cNvSpPr>
          <p:nvPr/>
        </p:nvSpPr>
        <p:spPr bwMode="auto">
          <a:xfrm>
            <a:off x="466847" y="5588732"/>
            <a:ext cx="822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81"/>
              </a:avLst>
            </a:prstTxWarp>
            <a:scene3d>
              <a:camera prst="legacyPerspectiveFront">
                <a:rot lat="20639996" lon="20699996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  <a:contourClr>
                <a:srgbClr val="FFCC00"/>
              </a:contourClr>
            </a:sp3d>
          </a:bodyPr>
          <a:lstStyle/>
          <a:p>
            <a:pPr algn="ctr" defTabSz="914400" fontAlgn="base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None/>
            </a:pPr>
            <a:r>
              <a:rPr lang="en-US" sz="3600" b="1" kern="10" normalizeH="1">
                <a:ln w="9525">
                  <a:round/>
                  <a:headEnd/>
                  <a:tailEnd/>
                </a:ln>
                <a:solidFill>
                  <a:srgbClr val="FFCC00">
                    <a:alpha val="32941"/>
                  </a:srgbClr>
                </a:solidFill>
                <a:latin typeface="Arial Black" panose="020B0A04020102020204" pitchFamily="34" charset="0"/>
              </a:rPr>
              <a:t>Químicos e petroquímicos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12897" y="1642207"/>
            <a:ext cx="8388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5400" b="1">
                <a:solidFill>
                  <a:srgbClr val="B31B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</a:rPr>
              <a:t>ONDE SE APLICA?????</a:t>
            </a:r>
          </a:p>
        </p:txBody>
      </p:sp>
      <p:sp>
        <p:nvSpPr>
          <p:cNvPr id="28" name="WordArt 14"/>
          <p:cNvSpPr>
            <a:spLocks noChangeArrowheads="1" noChangeShapeType="1" noTextEdit="1"/>
          </p:cNvSpPr>
          <p:nvPr/>
        </p:nvSpPr>
        <p:spPr bwMode="auto">
          <a:xfrm>
            <a:off x="4141909" y="4090132"/>
            <a:ext cx="4608513" cy="8429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CFF"/>
              </a:contourClr>
            </a:sp3d>
          </a:bodyPr>
          <a:lstStyle/>
          <a:p>
            <a:pPr algn="ctr" defTabSz="914400" fontAlgn="base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None/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FF">
                        <a:alpha val="25000"/>
                      </a:srgbClr>
                    </a:gs>
                    <a:gs pos="100000">
                      <a:srgbClr val="00B058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Setor calçadista e vestuário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A3099E7-5BCE-A0E5-5DA0-516D2E5B32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864240" imgH="932400" progId="CorelDRAW.Graphic.13">
                  <p:embed/>
                </p:oleObj>
              </mc:Choice>
              <mc:Fallback>
                <p:oleObj name="CorelDRAW" r:id="rId2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5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22" grpId="0" animBg="1"/>
      <p:bldP spid="24" grpId="0" animBg="1"/>
      <p:bldP spid="26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57515" y="1201738"/>
            <a:ext cx="9263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en-US" sz="2000" u="sng" dirty="0">
                <a:solidFill>
                  <a:srgbClr val="003399"/>
                </a:solidFill>
                <a:latin typeface="Century" panose="02040604050505020304" pitchFamily="18" charset="0"/>
              </a:rPr>
              <a:t>FMG 6020-00950 da PR 6020-00130 – Autorização para execução de serviços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706563"/>
            <a:ext cx="4799013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7A0EBD90-0D34-6027-1A26-93A066FD2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64240" imgH="932400" progId="CorelDRAW.Graphic.13">
                  <p:embed/>
                </p:oleObj>
              </mc:Choice>
              <mc:Fallback>
                <p:oleObj name="CorelDRAW" r:id="rId4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897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635125"/>
            <a:ext cx="3770313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-4763" y="1203325"/>
            <a:ext cx="914400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en-US" sz="2000" u="sng" dirty="0">
                <a:solidFill>
                  <a:srgbClr val="003399"/>
                </a:solidFill>
                <a:latin typeface="Century" panose="02040604050505020304" pitchFamily="18" charset="0"/>
              </a:rPr>
              <a:t>FMG 6020-00931 da PR 6020-00130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87988" y="2681288"/>
            <a:ext cx="2209800" cy="1778000"/>
          </a:xfrm>
          <a:prstGeom prst="rect">
            <a:avLst/>
          </a:prstGeom>
          <a:solidFill>
            <a:srgbClr val="CCFFCC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rgbClr val="CC0000"/>
                </a:solidFill>
              </a:rPr>
              <a:t>As informações constantes na carteira devem ser preservadas mediante plastificação.</a:t>
            </a:r>
            <a:endParaRPr lang="en-US" altLang="en-US" sz="1800" b="0">
              <a:solidFill>
                <a:srgbClr val="CC0000"/>
              </a:solidFill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6EBA6682-8F7F-7166-A235-2C708E79F8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64240" imgH="932400" progId="CorelDRAW.Graphic.13">
                  <p:embed/>
                </p:oleObj>
              </mc:Choice>
              <mc:Fallback>
                <p:oleObj name="CorelDRAW" r:id="rId4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975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2922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Proteção contra choque elétrico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4225"/>
            <a:ext cx="9906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0225"/>
            <a:ext cx="99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40225"/>
            <a:ext cx="1600200" cy="185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4225"/>
            <a:ext cx="1600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57200" y="1901825"/>
            <a:ext cx="1771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Choque: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Contato Direto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57200" y="4187825"/>
            <a:ext cx="1949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Choque: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Contato Indireto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33400" y="2511425"/>
            <a:ext cx="1981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Isolamento;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Barreiras;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Obstáculos;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33400" y="4797425"/>
            <a:ext cx="1828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Condutor Terra;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Disjuntor DR;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Desligamento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>
                <a:solidFill>
                  <a:schemeClr val="tx1"/>
                </a:solidFill>
              </a:rPr>
              <a:t>      Automático;</a:t>
            </a:r>
          </a:p>
        </p:txBody>
      </p:sp>
      <p:pic>
        <p:nvPicPr>
          <p:cNvPr id="21" name="Picture 21" descr="treinamento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59025"/>
            <a:ext cx="2971800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7162800" y="3624263"/>
            <a:ext cx="725488" cy="7159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715000" y="4797425"/>
            <a:ext cx="2819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Tem a função de proteger os executantes contra </a:t>
            </a:r>
            <a:r>
              <a:rPr lang="pt-BR" altLang="en-US" sz="1600">
                <a:solidFill>
                  <a:srgbClr val="FF0000"/>
                </a:solidFill>
              </a:rPr>
              <a:t>choques elétricos</a:t>
            </a:r>
            <a:r>
              <a:rPr lang="pt-BR" altLang="en-US" sz="1600">
                <a:solidFill>
                  <a:schemeClr val="tx1"/>
                </a:solidFill>
              </a:rPr>
              <a:t> causados por correntes de fuga e curtos-circuitos.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5638800" y="1901825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Aterramento</a:t>
            </a:r>
          </a:p>
        </p:txBody>
      </p:sp>
      <p:sp>
        <p:nvSpPr>
          <p:cNvPr id="25" name="AutoShape 25">
            <a:hlinkClick r:id="rId8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931150" y="6176963"/>
            <a:ext cx="381000" cy="509587"/>
          </a:xfrm>
          <a:prstGeom prst="actionButtonDocument">
            <a:avLst/>
          </a:prstGeom>
          <a:solidFill>
            <a:srgbClr val="CCFFCC">
              <a:alpha val="6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EABBBFC-BFB0-33D7-CE96-F9246B05F0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3864240" imgH="932400" progId="CorelDRAW.Graphic.13">
                  <p:embed/>
                </p:oleObj>
              </mc:Choice>
              <mc:Fallback>
                <p:oleObj name="CorelDRAW" r:id="rId9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514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387475"/>
            <a:ext cx="9144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4" tIns="44448" rIns="90484" bIns="44448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None/>
            </a:pPr>
            <a:r>
              <a:rPr lang="pt-BR" altLang="en-US" sz="2000">
                <a:solidFill>
                  <a:schemeClr val="tx1"/>
                </a:solidFill>
              </a:rPr>
              <a:t>PROTEÇÃO CONTRA EXPLOSÃO  ( Item 10.9 )</a:t>
            </a:r>
            <a:endParaRPr lang="pt-BR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2588" y="1911350"/>
            <a:ext cx="4876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“As áreas onde houver instalações ou equipamentos elétricos devem ser dotadas de </a:t>
            </a:r>
            <a:r>
              <a:rPr lang="pt-BR" sz="20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proteção contra incêndio e explosão</a:t>
            </a:r>
            <a:r>
              <a:rPr lang="pt-BR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conforme dispõe  a NR 23 – Proteção Contra incêndios”.(Item 10.9.1)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pt-BR" sz="20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2588" y="3905250"/>
            <a:ext cx="5029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pt-BR" altLang="en-US" sz="2000">
                <a:solidFill>
                  <a:schemeClr val="hlink"/>
                </a:solidFill>
              </a:rPr>
              <a:t>“Os trabalhadores em áreas classificadas devem ser precedidos de treinamento específico de acordo com o risco envolvido ”. ( 10.8.8.4 )</a:t>
            </a:r>
          </a:p>
        </p:txBody>
      </p:sp>
      <p:pic>
        <p:nvPicPr>
          <p:cNvPr id="10" name="Picture 8" descr="Curto_Gav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1901825"/>
            <a:ext cx="3336925" cy="465613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82588" y="5461000"/>
            <a:ext cx="5029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pt-BR" altLang="en-US" sz="2000">
                <a:solidFill>
                  <a:schemeClr val="hlink"/>
                </a:solidFill>
              </a:rPr>
              <a:t>O mapa de Áreas Classificadas da unidade de CS-AL encontra-se no SmartPlant Foundation para consulta.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877412A-47A2-4EF4-CEBA-49E4D66FF5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64240" imgH="932400" progId="CorelDRAW.Graphic.13">
                  <p:embed/>
                </p:oleObj>
              </mc:Choice>
              <mc:Fallback>
                <p:oleObj name="CorelDRAW" r:id="rId4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806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5800" y="4910138"/>
            <a:ext cx="3886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Restrições e impedimentos de acesso.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Identificação dos dispositivos elétricos.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Delimitações de áreas.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800600" y="4910138"/>
            <a:ext cx="3886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Impedimento de energização.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Travamento de dispositivos de manobras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>
                <a:solidFill>
                  <a:schemeClr val="tx1"/>
                </a:solidFill>
              </a:rPr>
              <a:t>    e comandos.</a:t>
            </a:r>
          </a:p>
        </p:txBody>
      </p:sp>
      <p:pic>
        <p:nvPicPr>
          <p:cNvPr id="9" name="Picture 12" descr="DSC013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38538"/>
            <a:ext cx="1676400" cy="1296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DSC087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66938"/>
            <a:ext cx="1752600" cy="13112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DSC087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38538"/>
            <a:ext cx="1752600" cy="1295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DSC087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66938"/>
            <a:ext cx="1752600" cy="1295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38538"/>
            <a:ext cx="1752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66938"/>
            <a:ext cx="1676400" cy="1300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66938"/>
            <a:ext cx="766763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66938"/>
            <a:ext cx="955675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85800" y="1709738"/>
            <a:ext cx="373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Placas e Avisos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800600" y="1709738"/>
            <a:ext cx="365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Travas e Bloqueios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762000" y="5938838"/>
            <a:ext cx="7620000" cy="619125"/>
          </a:xfrm>
          <a:prstGeom prst="rect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rgbClr val="FFFF66"/>
                </a:solidFill>
                <a:latin typeface="Century" panose="02040604050505020304" pitchFamily="18" charset="0"/>
              </a:rPr>
              <a:t>A NR-10 introduz a obrigatoriedade de aplicação de sistemas de travamento dos dispositivos de seccionamento da energia elétrica e da sinalização.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0" y="12207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SINALIZAÇÃO DE SEGURANÇA (Item 10.10)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04E2F5F-588E-A42B-D69A-1F92A6D4FE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3864240" imgH="932400" progId="CorelDRAW.Graphic.13">
                  <p:embed/>
                </p:oleObj>
              </mc:Choice>
              <mc:Fallback>
                <p:oleObj name="CorelDRAW" r:id="rId11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07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3149600"/>
            <a:ext cx="2044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2112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PROCEDIMENTOS (Item 10.11)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56138" y="1790700"/>
            <a:ext cx="4114800" cy="1333500"/>
          </a:xfrm>
          <a:prstGeom prst="rect">
            <a:avLst/>
          </a:prstGeom>
          <a:solidFill>
            <a:srgbClr val="0000FF">
              <a:alpha val="18823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ORDEM DE SERVIÇO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6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Tipo, a data, o local e as referências aos procedimentos de trabalho a serem adotados.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03338" y="1973263"/>
            <a:ext cx="198596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PROCEDIMENTOS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08038" y="2481263"/>
            <a:ext cx="29718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Passo a Passo de todas as atividades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41338" y="3255963"/>
            <a:ext cx="3505200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Os procedimentos de trabalho devem conter, no mínimo, objetivo, campo de aplicação, base técnica, competências e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responsabilidades, disposições gerais, medidas de controle e orientações finais.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922338" y="5249863"/>
            <a:ext cx="27432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* Procedimentos administrativos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76238" y="1770063"/>
            <a:ext cx="3822700" cy="4305300"/>
          </a:xfrm>
          <a:prstGeom prst="rect">
            <a:avLst/>
          </a:prstGeom>
          <a:solidFill>
            <a:srgbClr val="0000FF">
              <a:alpha val="16862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561138" y="4424363"/>
            <a:ext cx="2133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SESMT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561138" y="4933950"/>
            <a:ext cx="21336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Participação nos Procedimentos, Treinamentos e Processo Autorização 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6332538" y="4195763"/>
            <a:ext cx="2514600" cy="2209800"/>
          </a:xfrm>
          <a:prstGeom prst="rect">
            <a:avLst/>
          </a:prstGeom>
          <a:solidFill>
            <a:srgbClr val="0000FF">
              <a:alpha val="16862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543CD925-58F4-B673-18B3-348EB97BD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64240" imgH="932400" progId="CorelDRAW.Graphic.13">
                  <p:embed/>
                </p:oleObj>
              </mc:Choice>
              <mc:Fallback>
                <p:oleObj name="CorelDRAW" r:id="rId4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110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1844675"/>
            <a:ext cx="41148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700">
                <a:solidFill>
                  <a:schemeClr val="tx1"/>
                </a:solidFill>
              </a:rPr>
              <a:t>Ações de emergência que envolvam instalações ou serviços elétricos devem constar no plano de emergência da empresa.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7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700">
                <a:solidFill>
                  <a:schemeClr val="tx1"/>
                </a:solidFill>
              </a:rPr>
              <a:t>Todo trabalhador autorizado deve estar apto a executar o resgate e prestar primeiros socorros a acidentados, especialmente através de reanimação cardio-respiratória, e manusear/operar equipamentos de prevenção e combate a incêndio em instalações elétricas.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700" b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700">
                <a:solidFill>
                  <a:schemeClr val="tx1"/>
                </a:solidFill>
              </a:rPr>
              <a:t>Toda empresa deve possuir métodos de resgate padronizados e adequados às suas atividades, disponibilizando os meios para a sua aplicação.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2922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SITUAÇÃO DE EMERGÊNCIA (Item 10.12)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57388"/>
            <a:ext cx="2897188" cy="2159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97375"/>
            <a:ext cx="2894013" cy="21605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B15B447D-E56B-2957-6732-507DB39BF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864240" imgH="932400" progId="CorelDRAW.Graphic.13">
                  <p:embed/>
                </p:oleObj>
              </mc:Choice>
              <mc:Fallback>
                <p:oleObj name="CorelDRAW" r:id="rId5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180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0850" y="1749425"/>
            <a:ext cx="8077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Cumprimento da Norma (Item 10.13.1):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As responsabilidades quanto ao cumprimento desta NR são solidárias aos contratantes e contratados envolvidos.  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RESPONSABILIDADES (Item 10.13)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0850" y="2817813"/>
            <a:ext cx="8077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Responsabilidades do Contratante (Item 10.13.2):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É de responsabilidade dos contratantes manter os trabalhadores informados sobre os riscos a que estão expostos, instruindo-os quanto aos procedimentos e medidas de controle contra riscos elétricos a serem adotados.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0850" y="4192588"/>
            <a:ext cx="80772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Responsabilidades dos trabalhadores (Item 10.13.4):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lphaLcParenR"/>
            </a:pPr>
            <a:r>
              <a:rPr lang="pt-BR" altLang="en-US" sz="1600">
                <a:solidFill>
                  <a:schemeClr val="tx1"/>
                </a:solidFill>
              </a:rPr>
              <a:t>Zelar pela sua segurança e saúde e a de outras pessoas que possam ser afetadas por suas ações ou omissões no trabalho;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lphaLcParenR"/>
            </a:pPr>
            <a:r>
              <a:rPr lang="pt-BR" altLang="en-US" sz="1600">
                <a:solidFill>
                  <a:schemeClr val="tx1"/>
                </a:solidFill>
              </a:rPr>
              <a:t>Responsabilizar-se junto com a empresa pelo cumprimento das disposições legais e regulamentares, inclusive quanto aos procedimentos internos de segurança e saúde;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lphaLcParenR"/>
            </a:pPr>
            <a:r>
              <a:rPr lang="pt-BR" altLang="en-US" sz="1600">
                <a:solidFill>
                  <a:schemeClr val="tx1"/>
                </a:solidFill>
              </a:rPr>
              <a:t>Comunicar, de imediato, ao responsável pela execução de serviços as situações que considerar de risco para sua segurança saúde e a de outras pessoas.    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9A17AC5C-2DB7-55CF-D598-A3B0C23B1B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864240" imgH="932400" progId="CorelDRAW.Graphic.13">
                  <p:embed/>
                </p:oleObj>
              </mc:Choice>
              <mc:Fallback>
                <p:oleObj name="CorelDRAW" r:id="rId3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6098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0850" y="1962150"/>
            <a:ext cx="8077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Direito de Recusa (10.14.1):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Os trabalhadores devem interromper suas atividades exercendo o direito de recusa, sempre que constatarem evidências de </a:t>
            </a:r>
            <a:r>
              <a:rPr lang="pt-BR" altLang="en-US" sz="1600">
                <a:solidFill>
                  <a:srgbClr val="FF0000"/>
                </a:solidFill>
              </a:rPr>
              <a:t>riscos graves e iminentes para a sua segurança e saúde ou a de outras pessoas</a:t>
            </a:r>
            <a:r>
              <a:rPr lang="pt-BR" altLang="en-US" sz="1600">
                <a:solidFill>
                  <a:schemeClr val="tx1"/>
                </a:solidFill>
              </a:rPr>
              <a:t>, comunicando imediatamente o fato a seu superior, que deligenciará as medidas cabíveis.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368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DISPOSIÇÕES FINAIS (Item 10.14)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0850" y="3717925"/>
            <a:ext cx="8077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Cumprimento da Norma (10.14.3):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Na ocorrência do não cumprimento das normas constantes nesta NR, o MTE adotará as providências estabelecidas na NR-3 (Embargo ou Interdição).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0850" y="5032375"/>
            <a:ext cx="8077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Documentação (10.14.4):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A documentação prevista nesta NR deve estar permanentemente à disposição dos trabalhadores que atuam em serviços e instalações elétricas, respeitadas as abrangências, limitações e interferências nas tarefas.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65B52140-BAF4-ECC8-17D9-89C112CF10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864240" imgH="932400" progId="CorelDRAW.Graphic.13">
                  <p:embed/>
                </p:oleObj>
              </mc:Choice>
              <mc:Fallback>
                <p:oleObj name="CorelDRAW" r:id="rId3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115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1000" y="115887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DISTANCIAMENTO DE SEGURANÇA (Anexo II)</a:t>
            </a:r>
          </a:p>
        </p:txBody>
      </p:sp>
      <p:graphicFrame>
        <p:nvGraphicFramePr>
          <p:cNvPr id="8" name="Group 58"/>
          <p:cNvGraphicFramePr>
            <a:graphicFrameLocks noGrp="1"/>
          </p:cNvGraphicFramePr>
          <p:nvPr/>
        </p:nvGraphicFramePr>
        <p:xfrm>
          <a:off x="220663" y="1958975"/>
          <a:ext cx="3663950" cy="3992565"/>
        </p:xfrm>
        <a:graphic>
          <a:graphicData uri="http://schemas.openxmlformats.org/drawingml/2006/table">
            <a:tbl>
              <a:tblPr/>
              <a:tblGrid>
                <a:gridCol w="1277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Faixa Tensão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Nominal em kV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Rr – Raio delimitação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entre ZR e ZC em metros.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Rc – Raio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de delimitação ZC e ZL em metros.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Menor 1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0,20 m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O,70 m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10 e 15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0,38 m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1,38 m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132 e 150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1,20 m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3,20 m 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380 e 480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3,20 m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5,20 m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480 e 700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5,20 m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7,20 m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380 e 480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3,20 m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5,20 m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380 e 480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3,20 m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5,20 m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5029200" y="18383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rgbClr val="000099"/>
                </a:solidFill>
              </a:rPr>
              <a:t>ZL = Zona Livre</a:t>
            </a:r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6400800" y="2447925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rgbClr val="000099"/>
                </a:solidFill>
              </a:rPr>
              <a:t>ZC = Zona Controlada</a:t>
            </a: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6324600" y="3590925"/>
            <a:ext cx="3581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rgbClr val="000099"/>
                </a:solidFill>
              </a:rPr>
              <a:t>ZR = Zona de Risco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rgbClr val="000099"/>
                </a:solidFill>
              </a:rPr>
              <a:t>PE = Ponto de Instalação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rgbClr val="000099"/>
                </a:solidFill>
              </a:rPr>
              <a:t>                              Energizado</a:t>
            </a:r>
          </a:p>
        </p:txBody>
      </p:sp>
      <p:sp>
        <p:nvSpPr>
          <p:cNvPr id="12" name="Rectangle 47"/>
          <p:cNvSpPr>
            <a:spLocks noChangeArrowheads="1"/>
          </p:cNvSpPr>
          <p:nvPr/>
        </p:nvSpPr>
        <p:spPr bwMode="auto">
          <a:xfrm>
            <a:off x="3960813" y="648335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rgbClr val="000099"/>
                </a:solidFill>
              </a:rPr>
              <a:t>SI = Superfície Isolante</a:t>
            </a:r>
          </a:p>
        </p:txBody>
      </p:sp>
      <p:pic>
        <p:nvPicPr>
          <p:cNvPr id="15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84325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9A6A293-5634-E14C-4350-90F9D1A72D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64240" imgH="932400" progId="CorelDRAW.Graphic.13">
                  <p:embed/>
                </p:oleObj>
              </mc:Choice>
              <mc:Fallback>
                <p:oleObj name="CorelDRAW" r:id="rId4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63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1347788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PROPOSTA – NR 10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rgbClr val="FF0000"/>
                </a:solidFill>
              </a:rPr>
              <a:t>SEGURANÇA</a:t>
            </a:r>
            <a:r>
              <a:rPr lang="pt-BR" altLang="en-US" sz="2000">
                <a:solidFill>
                  <a:schemeClr val="tx1"/>
                </a:solidFill>
              </a:rPr>
              <a:t> EM INSTALAÇÕES E SERVIÇOS EM ELETRICIDADE</a:t>
            </a:r>
            <a:endParaRPr lang="pt-BR" altLang="en-US" sz="2000" b="0">
              <a:solidFill>
                <a:schemeClr val="tx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" y="2041525"/>
            <a:ext cx="83820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Texto base apresentado pelo MTE – Ministério de Trabalho e Emprego como proposta de atualização da Regulamentação Normativa atual em segurança e saúde no trabalho com atividades envolvendo energia elétrica.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Enviado para consulta pública através da Portaria nº 6 de 28/03/2002 -Publicada no Diário Oficial da União em 01/04/02</a:t>
            </a:r>
            <a:endParaRPr lang="pt-BR" altLang="en-US" sz="1800" b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pt-BR" altLang="en-US" sz="1800" b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Prorrogada por mais 60 dias, pela Portaria nº 14 de 11 / 07 / 02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 b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Fase final de avaliação - 13 e 14 out 2003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 b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APROVADA PELA PORTARIA 598 de </a:t>
            </a:r>
            <a:r>
              <a:rPr lang="pt-BR" altLang="en-US" sz="1800">
                <a:solidFill>
                  <a:srgbClr val="FF0000"/>
                </a:solidFill>
              </a:rPr>
              <a:t>07/12/2004</a:t>
            </a:r>
            <a:r>
              <a:rPr lang="pt-BR" altLang="en-US" sz="180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Obrigatório: </a:t>
            </a:r>
            <a:r>
              <a:rPr lang="pt-BR" altLang="en-US" sz="1800">
                <a:solidFill>
                  <a:srgbClr val="FF0000"/>
                </a:solidFill>
              </a:rPr>
              <a:t>Adequação total da NR-10 até DEZEMBRO de 2006</a:t>
            </a:r>
            <a:r>
              <a:rPr lang="pt-BR" altLang="en-US" sz="1800">
                <a:solidFill>
                  <a:schemeClr val="tx1"/>
                </a:solidFill>
              </a:rPr>
              <a:t>.</a:t>
            </a:r>
            <a:endParaRPr lang="pt-BR" altLang="en-US" sz="1800" b="0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4E7932B-5A0C-78E0-AC8B-71315F442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864240" imgH="932400" progId="CorelDRAW.Graphic.13">
                  <p:embed/>
                </p:oleObj>
              </mc:Choice>
              <mc:Fallback>
                <p:oleObj name="CorelDRAW" r:id="rId2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90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98500" y="3062288"/>
            <a:ext cx="4114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Estabelece o distanciamento seguro através da criação das zonas controladas e de risco no entorno de pontos ou conjuntos energizados, onde o ingresso é restrito a profissionais ou pessoas autorizadas mediante determinadas condições.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" y="1363663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EQUIPARAÇÃO COM MODERNAS NORMAS INTERNACIONAIS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87563"/>
            <a:ext cx="3351213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D6321409-0B92-430D-F478-1D8C93693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64240" imgH="932400" progId="CorelDRAW.Graphic.13">
                  <p:embed/>
                </p:oleObj>
              </mc:Choice>
              <mc:Fallback>
                <p:oleObj name="CorelDRAW" r:id="rId4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2011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pic>
        <p:nvPicPr>
          <p:cNvPr id="7" name="Picture 5" descr="Novas faixas de segurança no piso da SE princip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971675"/>
            <a:ext cx="8472487" cy="46243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389438" y="5033963"/>
            <a:ext cx="2549525" cy="806450"/>
          </a:xfrm>
          <a:prstGeom prst="wedgeRectCallout">
            <a:avLst>
              <a:gd name="adj1" fmla="val 64819"/>
              <a:gd name="adj2" fmla="val -1001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i="1">
                <a:solidFill>
                  <a:schemeClr val="tx1"/>
                </a:solidFill>
              </a:rPr>
              <a:t>Faixas de segurança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060450" y="5184775"/>
            <a:ext cx="1709738" cy="611188"/>
          </a:xfrm>
          <a:prstGeom prst="wedgeRectCallout">
            <a:avLst>
              <a:gd name="adj1" fmla="val 26972"/>
              <a:gd name="adj2" fmla="val -3190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 i="1">
                <a:solidFill>
                  <a:schemeClr val="tx1"/>
                </a:solidFill>
              </a:rPr>
              <a:t>Ponto energizado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14288" y="1368425"/>
            <a:ext cx="91440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DISTANCIAMENTO DE SEGURANÇA (Anexo II)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3256C03-0B4F-0A0F-5EB9-963F433F9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64240" imgH="932400" progId="CorelDRAW.Graphic.13">
                  <p:embed/>
                </p:oleObj>
              </mc:Choice>
              <mc:Fallback>
                <p:oleObj name="CorelDRAW" r:id="rId4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552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pic>
        <p:nvPicPr>
          <p:cNvPr id="7" name="Picture 13" descr="DSC039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3657600" cy="2906713"/>
          </a:xfrm>
          <a:prstGeom prst="rect">
            <a:avLst/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838200" y="57150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chemeClr val="bg2"/>
                </a:solidFill>
              </a:rPr>
              <a:t>Área 221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181600" y="5105400"/>
            <a:ext cx="3200400" cy="711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rgbClr val="FFFF00"/>
                </a:solidFill>
              </a:rPr>
              <a:t>Trabalhos Próximos à Bandejas e Cabos</a:t>
            </a:r>
          </a:p>
        </p:txBody>
      </p:sp>
      <p:pic>
        <p:nvPicPr>
          <p:cNvPr id="10" name="Picture 16" descr="MVC-01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657600" cy="29130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4191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38200" y="1905000"/>
            <a:ext cx="3124200" cy="711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rgbClr val="FFFF00"/>
                </a:solidFill>
              </a:rPr>
              <a:t>Trabalhos Próximos às Linhas de Transmissão</a:t>
            </a:r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0"/>
            <a:ext cx="381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7162800" y="16002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chemeClr val="bg2"/>
                </a:solidFill>
              </a:rPr>
              <a:t>Subestação</a:t>
            </a:r>
          </a:p>
        </p:txBody>
      </p:sp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7EAF9A54-1A19-0EC7-19FC-8159C658D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3864240" imgH="932400" progId="CorelDRAW.Graphic.13">
                  <p:embed/>
                </p:oleObj>
              </mc:Choice>
              <mc:Fallback>
                <p:oleObj name="CorelDRAW" r:id="rId9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686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95400" y="4953000"/>
            <a:ext cx="2667000" cy="101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rgbClr val="FFFF00"/>
                </a:solidFill>
              </a:rPr>
              <a:t>Trabalhos Próximos a Eletrodutos, Refletores, etc.</a:t>
            </a:r>
          </a:p>
        </p:txBody>
      </p:sp>
      <p:pic>
        <p:nvPicPr>
          <p:cNvPr id="8" name="Picture 15" descr="MVC-586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733800" cy="2895600"/>
          </a:xfrm>
          <a:prstGeom prst="rect">
            <a:avLst/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DSC039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657600" cy="2895600"/>
          </a:xfrm>
          <a:prstGeom prst="rect">
            <a:avLst/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181600" y="1905000"/>
            <a:ext cx="2667000" cy="711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rgbClr val="FFFF00"/>
                </a:solidFill>
              </a:rPr>
              <a:t>Trabalhos de Escavações</a:t>
            </a:r>
          </a:p>
        </p:txBody>
      </p: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0"/>
            <a:ext cx="4191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81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05400"/>
            <a:ext cx="838200" cy="9382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907F27CA-C7CC-9282-67B1-2849DEA81B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3864240" imgH="932400" progId="CorelDRAW.Graphic.13">
                  <p:embed/>
                </p:oleObj>
              </mc:Choice>
              <mc:Fallback>
                <p:oleObj name="CorelDRAW" r:id="rId9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620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pic>
        <p:nvPicPr>
          <p:cNvPr id="7" name="Picture 13" descr="DSC087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3657600" cy="2895600"/>
          </a:xfrm>
          <a:prstGeom prst="rect">
            <a:avLst/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181600" y="5105400"/>
            <a:ext cx="2895600" cy="711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rgbClr val="FFFF00"/>
                </a:solidFill>
              </a:rPr>
              <a:t>Trabalhos nas Casa de Células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0"/>
            <a:ext cx="381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066800" y="1905000"/>
            <a:ext cx="2895600" cy="711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rgbClr val="FFFF00"/>
                </a:solidFill>
              </a:rPr>
              <a:t>Trabalhos Próximos aos Retificadores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657600" cy="290671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4191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5F419DA8-2B9D-DD0B-6654-86FBAF4A38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3864240" imgH="932400" progId="CorelDRAW.Graphic.13">
                  <p:embed/>
                </p:oleObj>
              </mc:Choice>
              <mc:Fallback>
                <p:oleObj name="CorelDRAW" r:id="rId8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1471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2000" y="1978025"/>
            <a:ext cx="4495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600" b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pt-BR" altLang="en-US">
                <a:solidFill>
                  <a:srgbClr val="000000"/>
                </a:solidFill>
                <a:cs typeface="Arial" panose="020B0604020202020204" pitchFamily="34" charset="0"/>
              </a:rPr>
              <a:t>Quanto </a:t>
            </a:r>
            <a:r>
              <a:rPr lang="pt-BR" altLang="en-US">
                <a:solidFill>
                  <a:srgbClr val="FF0000"/>
                </a:solidFill>
                <a:cs typeface="Arial" panose="020B0604020202020204" pitchFamily="34" charset="0"/>
              </a:rPr>
              <a:t>maior</a:t>
            </a:r>
            <a:r>
              <a:rPr lang="pt-BR" altLang="en-US">
                <a:solidFill>
                  <a:srgbClr val="000000"/>
                </a:solidFill>
                <a:cs typeface="Arial" panose="020B0604020202020204" pitchFamily="34" charset="0"/>
              </a:rPr>
              <a:t> for a intensidade da corrente que percorrer o corpo, </a:t>
            </a:r>
            <a:r>
              <a:rPr lang="pt-BR" altLang="en-US">
                <a:solidFill>
                  <a:srgbClr val="FF0000"/>
                </a:solidFill>
                <a:cs typeface="Arial" panose="020B0604020202020204" pitchFamily="34" charset="0"/>
              </a:rPr>
              <a:t>pior</a:t>
            </a:r>
            <a:r>
              <a:rPr lang="pt-BR" altLang="en-US">
                <a:solidFill>
                  <a:srgbClr val="000000"/>
                </a:solidFill>
                <a:cs typeface="Arial" panose="020B0604020202020204" pitchFamily="34" charset="0"/>
              </a:rPr>
              <a:t> será o efeito sobre o mesmo.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rgbClr val="000000"/>
                </a:solidFill>
              </a:rPr>
              <a:t> A pele molhada </a:t>
            </a:r>
            <a:r>
              <a:rPr lang="pt-BR" altLang="en-US">
                <a:solidFill>
                  <a:srgbClr val="FF0000"/>
                </a:solidFill>
              </a:rPr>
              <a:t>diminui</a:t>
            </a:r>
            <a:r>
              <a:rPr lang="pt-BR" altLang="en-US">
                <a:solidFill>
                  <a:srgbClr val="000000"/>
                </a:solidFill>
              </a:rPr>
              <a:t> a resistência de contato, permitindo assim, a passagem de uma corrente elétrica de maior intensidade.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62000" y="1597025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Intensidade de Corrente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419600" y="3578225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Como Agir?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343400" y="3959225"/>
            <a:ext cx="4267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BR" altLang="en-US">
                <a:solidFill>
                  <a:srgbClr val="FF0000"/>
                </a:solidFill>
                <a:cs typeface="Arial" panose="020B0604020202020204" pitchFamily="34" charset="0"/>
              </a:rPr>
              <a:t>Não toque</a:t>
            </a:r>
            <a:r>
              <a:rPr lang="pt-BR" altLang="en-US">
                <a:solidFill>
                  <a:schemeClr val="tx1"/>
                </a:solidFill>
                <a:cs typeface="Arial" panose="020B0604020202020204" pitchFamily="34" charset="0"/>
              </a:rPr>
              <a:t> a vítima sem antes </a:t>
            </a:r>
            <a:r>
              <a:rPr kumimoji="1" lang="pt-BR" altLang="en-US">
                <a:solidFill>
                  <a:schemeClr val="tx1"/>
                </a:solidFill>
                <a:sym typeface="MapInfo Cartographic" pitchFamily="18" charset="2"/>
              </a:rPr>
              <a:t>desligar a corrente elétrica.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1" lang="pt-BR" altLang="en-US">
                <a:solidFill>
                  <a:schemeClr val="tx1"/>
                </a:solidFill>
                <a:sym typeface="MapInfo Cartographic" pitchFamily="18" charset="2"/>
              </a:rPr>
              <a:t> Se não tiver como desligar a corrente elétrica, </a:t>
            </a:r>
            <a:r>
              <a:rPr kumimoji="1" lang="pt-BR" altLang="en-US">
                <a:solidFill>
                  <a:srgbClr val="FF0000"/>
                </a:solidFill>
                <a:sym typeface="MapInfo Cartographic" pitchFamily="18" charset="2"/>
              </a:rPr>
              <a:t>afastar</a:t>
            </a:r>
            <a:r>
              <a:rPr kumimoji="1" lang="pt-BR" altLang="en-US">
                <a:solidFill>
                  <a:schemeClr val="tx1"/>
                </a:solidFill>
                <a:sym typeface="MapInfo Cartographic" pitchFamily="18" charset="2"/>
              </a:rPr>
              <a:t> a vítima do fio elétrico com um material não condutor seco (pedaço de madeira, corda, borracha ou pano grosso).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kumimoji="1" lang="pt-BR" altLang="en-US">
              <a:solidFill>
                <a:schemeClr val="tx1"/>
              </a:solidFill>
              <a:sym typeface="MapInfo Cartographic" pitchFamily="18" charset="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kumimoji="1" lang="pt-BR" altLang="en-US">
              <a:solidFill>
                <a:schemeClr val="tx1"/>
              </a:solidFill>
              <a:sym typeface="MapInfo Cartographic" pitchFamily="18" charset="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kumimoji="1" lang="pt-BR" altLang="en-US">
              <a:solidFill>
                <a:schemeClr val="tx1"/>
              </a:solidFill>
              <a:sym typeface="MapInfo Cartographic" pitchFamily="18" charset="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1" lang="pt-BR" altLang="en-US">
                <a:solidFill>
                  <a:schemeClr val="tx1"/>
                </a:solidFill>
                <a:sym typeface="MapInfo Cartographic" pitchFamily="18" charset="2"/>
              </a:rPr>
              <a:t> Solicitar ajuda a um </a:t>
            </a:r>
            <a:r>
              <a:rPr kumimoji="1" lang="pt-BR" altLang="en-US">
                <a:solidFill>
                  <a:srgbClr val="FF0000"/>
                </a:solidFill>
                <a:sym typeface="MapInfo Cartographic" pitchFamily="18" charset="2"/>
              </a:rPr>
              <a:t>profissional</a:t>
            </a:r>
            <a:r>
              <a:rPr kumimoji="1" lang="pt-BR" altLang="en-US">
                <a:solidFill>
                  <a:schemeClr val="tx1"/>
                </a:solidFill>
                <a:sym typeface="MapInfo Cartographic" pitchFamily="18" charset="2"/>
              </a:rPr>
              <a:t> eletricista.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495800" y="5407025"/>
            <a:ext cx="3808413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1" lang="pt-BR" altLang="en-US" sz="1600">
                <a:solidFill>
                  <a:srgbClr val="FFFF00"/>
                </a:solidFill>
                <a:sym typeface="MapInfo Cartographic" pitchFamily="18" charset="2"/>
              </a:rPr>
              <a:t>Nunca use objeto metálico ou úmido!</a:t>
            </a: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6096000" y="1597025"/>
            <a:ext cx="1828800" cy="1752600"/>
            <a:chOff x="244" y="1920"/>
            <a:chExt cx="2496" cy="1921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 rot="991951">
              <a:off x="1592" y="2637"/>
              <a:ext cx="1" cy="3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3 h 4"/>
                <a:gd name="T4" fmla="*/ 0 w 1"/>
                <a:gd name="T5" fmla="*/ 2 h 4"/>
                <a:gd name="T6" fmla="*/ 0 w 1"/>
                <a:gd name="T7" fmla="*/ 2 h 4"/>
                <a:gd name="T8" fmla="*/ 0 w 1"/>
                <a:gd name="T9" fmla="*/ 0 h 4"/>
                <a:gd name="T10" fmla="*/ 0 w 1"/>
                <a:gd name="T11" fmla="*/ 2 h 4"/>
                <a:gd name="T12" fmla="*/ 0 w 1"/>
                <a:gd name="T13" fmla="*/ 2 h 4"/>
                <a:gd name="T14" fmla="*/ 0 w 1"/>
                <a:gd name="T15" fmla="*/ 3 h 4"/>
                <a:gd name="T16" fmla="*/ 0 w 1"/>
                <a:gd name="T17" fmla="*/ 3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4"/>
                <a:gd name="T29" fmla="*/ 1 w 1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78" y="2873"/>
              <a:ext cx="1661" cy="940"/>
            </a:xfrm>
            <a:custGeom>
              <a:avLst/>
              <a:gdLst>
                <a:gd name="T0" fmla="*/ 1592 w 1533"/>
                <a:gd name="T1" fmla="*/ 510 h 1109"/>
                <a:gd name="T2" fmla="*/ 1573 w 1533"/>
                <a:gd name="T3" fmla="*/ 459 h 1109"/>
                <a:gd name="T4" fmla="*/ 1571 w 1533"/>
                <a:gd name="T5" fmla="*/ 438 h 1109"/>
                <a:gd name="T6" fmla="*/ 1526 w 1533"/>
                <a:gd name="T7" fmla="*/ 441 h 1109"/>
                <a:gd name="T8" fmla="*/ 1417 w 1533"/>
                <a:gd name="T9" fmla="*/ 447 h 1109"/>
                <a:gd name="T10" fmla="*/ 1280 w 1533"/>
                <a:gd name="T11" fmla="*/ 446 h 1109"/>
                <a:gd name="T12" fmla="*/ 1153 w 1533"/>
                <a:gd name="T13" fmla="*/ 433 h 1109"/>
                <a:gd name="T14" fmla="*/ 1073 w 1533"/>
                <a:gd name="T15" fmla="*/ 401 h 1109"/>
                <a:gd name="T16" fmla="*/ 1042 w 1533"/>
                <a:gd name="T17" fmla="*/ 280 h 1109"/>
                <a:gd name="T18" fmla="*/ 1044 w 1533"/>
                <a:gd name="T19" fmla="*/ 196 h 1109"/>
                <a:gd name="T20" fmla="*/ 1073 w 1533"/>
                <a:gd name="T21" fmla="*/ 153 h 1109"/>
                <a:gd name="T22" fmla="*/ 1094 w 1533"/>
                <a:gd name="T23" fmla="*/ 131 h 1109"/>
                <a:gd name="T24" fmla="*/ 1090 w 1533"/>
                <a:gd name="T25" fmla="*/ 103 h 1109"/>
                <a:gd name="T26" fmla="*/ 1090 w 1533"/>
                <a:gd name="T27" fmla="*/ 75 h 1109"/>
                <a:gd name="T28" fmla="*/ 1077 w 1533"/>
                <a:gd name="T29" fmla="*/ 49 h 1109"/>
                <a:gd name="T30" fmla="*/ 1050 w 1533"/>
                <a:gd name="T31" fmla="*/ 23 h 1109"/>
                <a:gd name="T32" fmla="*/ 989 w 1533"/>
                <a:gd name="T33" fmla="*/ 6 h 1109"/>
                <a:gd name="T34" fmla="*/ 908 w 1533"/>
                <a:gd name="T35" fmla="*/ 0 h 1109"/>
                <a:gd name="T36" fmla="*/ 814 w 1533"/>
                <a:gd name="T37" fmla="*/ 4 h 1109"/>
                <a:gd name="T38" fmla="*/ 713 w 1533"/>
                <a:gd name="T39" fmla="*/ 14 h 1109"/>
                <a:gd name="T40" fmla="*/ 614 w 1533"/>
                <a:gd name="T41" fmla="*/ 27 h 1109"/>
                <a:gd name="T42" fmla="*/ 547 w 1533"/>
                <a:gd name="T43" fmla="*/ 44 h 1109"/>
                <a:gd name="T44" fmla="*/ 510 w 1533"/>
                <a:gd name="T45" fmla="*/ 86 h 1109"/>
                <a:gd name="T46" fmla="*/ 458 w 1533"/>
                <a:gd name="T47" fmla="*/ 149 h 1109"/>
                <a:gd name="T48" fmla="*/ 398 w 1533"/>
                <a:gd name="T49" fmla="*/ 228 h 1109"/>
                <a:gd name="T50" fmla="*/ 339 w 1533"/>
                <a:gd name="T51" fmla="*/ 312 h 1109"/>
                <a:gd name="T52" fmla="*/ 290 w 1533"/>
                <a:gd name="T53" fmla="*/ 396 h 1109"/>
                <a:gd name="T54" fmla="*/ 233 w 1533"/>
                <a:gd name="T55" fmla="*/ 551 h 1109"/>
                <a:gd name="T56" fmla="*/ 186 w 1533"/>
                <a:gd name="T57" fmla="*/ 733 h 1109"/>
                <a:gd name="T58" fmla="*/ 156 w 1533"/>
                <a:gd name="T59" fmla="*/ 853 h 1109"/>
                <a:gd name="T60" fmla="*/ 77 w 1533"/>
                <a:gd name="T61" fmla="*/ 898 h 1109"/>
                <a:gd name="T62" fmla="*/ 3 w 1533"/>
                <a:gd name="T63" fmla="*/ 921 h 1109"/>
                <a:gd name="T64" fmla="*/ 11 w 1533"/>
                <a:gd name="T65" fmla="*/ 932 h 1109"/>
                <a:gd name="T66" fmla="*/ 50 w 1533"/>
                <a:gd name="T67" fmla="*/ 940 h 1109"/>
                <a:gd name="T68" fmla="*/ 145 w 1533"/>
                <a:gd name="T69" fmla="*/ 921 h 1109"/>
                <a:gd name="T70" fmla="*/ 239 w 1533"/>
                <a:gd name="T71" fmla="*/ 900 h 1109"/>
                <a:gd name="T72" fmla="*/ 272 w 1533"/>
                <a:gd name="T73" fmla="*/ 904 h 1109"/>
                <a:gd name="T74" fmla="*/ 280 w 1533"/>
                <a:gd name="T75" fmla="*/ 901 h 1109"/>
                <a:gd name="T76" fmla="*/ 304 w 1533"/>
                <a:gd name="T77" fmla="*/ 843 h 1109"/>
                <a:gd name="T78" fmla="*/ 342 w 1533"/>
                <a:gd name="T79" fmla="*/ 744 h 1109"/>
                <a:gd name="T80" fmla="*/ 386 w 1533"/>
                <a:gd name="T81" fmla="*/ 627 h 1109"/>
                <a:gd name="T82" fmla="*/ 432 w 1533"/>
                <a:gd name="T83" fmla="*/ 519 h 1109"/>
                <a:gd name="T84" fmla="*/ 472 w 1533"/>
                <a:gd name="T85" fmla="*/ 441 h 1109"/>
                <a:gd name="T86" fmla="*/ 524 w 1533"/>
                <a:gd name="T87" fmla="*/ 385 h 1109"/>
                <a:gd name="T88" fmla="*/ 595 w 1533"/>
                <a:gd name="T89" fmla="*/ 325 h 1109"/>
                <a:gd name="T90" fmla="*/ 670 w 1533"/>
                <a:gd name="T91" fmla="*/ 270 h 1109"/>
                <a:gd name="T92" fmla="*/ 732 w 1533"/>
                <a:gd name="T93" fmla="*/ 227 h 1109"/>
                <a:gd name="T94" fmla="*/ 766 w 1533"/>
                <a:gd name="T95" fmla="*/ 205 h 1109"/>
                <a:gd name="T96" fmla="*/ 773 w 1533"/>
                <a:gd name="T97" fmla="*/ 209 h 1109"/>
                <a:gd name="T98" fmla="*/ 803 w 1533"/>
                <a:gd name="T99" fmla="*/ 277 h 1109"/>
                <a:gd name="T100" fmla="*/ 880 w 1533"/>
                <a:gd name="T101" fmla="*/ 471 h 1109"/>
                <a:gd name="T102" fmla="*/ 959 w 1533"/>
                <a:gd name="T103" fmla="*/ 542 h 1109"/>
                <a:gd name="T104" fmla="*/ 1099 w 1533"/>
                <a:gd name="T105" fmla="*/ 571 h 1109"/>
                <a:gd name="T106" fmla="*/ 1261 w 1533"/>
                <a:gd name="T107" fmla="*/ 573 h 1109"/>
                <a:gd name="T108" fmla="*/ 1409 w 1533"/>
                <a:gd name="T109" fmla="*/ 563 h 1109"/>
                <a:gd name="T110" fmla="*/ 1503 w 1533"/>
                <a:gd name="T111" fmla="*/ 553 h 1109"/>
                <a:gd name="T112" fmla="*/ 1558 w 1533"/>
                <a:gd name="T113" fmla="*/ 573 h 1109"/>
                <a:gd name="T114" fmla="*/ 1609 w 1533"/>
                <a:gd name="T115" fmla="*/ 637 h 1109"/>
                <a:gd name="T116" fmla="*/ 1639 w 1533"/>
                <a:gd name="T117" fmla="*/ 669 h 1109"/>
                <a:gd name="T118" fmla="*/ 1658 w 1533"/>
                <a:gd name="T119" fmla="*/ 646 h 1109"/>
                <a:gd name="T120" fmla="*/ 1654 w 1533"/>
                <a:gd name="T121" fmla="*/ 598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3"/>
                <a:gd name="T184" fmla="*/ 0 h 1109"/>
                <a:gd name="T185" fmla="*/ 1533 w 1533"/>
                <a:gd name="T186" fmla="*/ 1109 h 1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3" h="1109">
                  <a:moveTo>
                    <a:pt x="1499" y="655"/>
                  </a:moveTo>
                  <a:lnTo>
                    <a:pt x="1482" y="628"/>
                  </a:lnTo>
                  <a:lnTo>
                    <a:pt x="1469" y="602"/>
                  </a:lnTo>
                  <a:lnTo>
                    <a:pt x="1460" y="578"/>
                  </a:lnTo>
                  <a:lnTo>
                    <a:pt x="1454" y="558"/>
                  </a:lnTo>
                  <a:lnTo>
                    <a:pt x="1452" y="541"/>
                  </a:lnTo>
                  <a:lnTo>
                    <a:pt x="1450" y="528"/>
                  </a:lnTo>
                  <a:lnTo>
                    <a:pt x="1450" y="520"/>
                  </a:lnTo>
                  <a:lnTo>
                    <a:pt x="1450" y="517"/>
                  </a:lnTo>
                  <a:lnTo>
                    <a:pt x="1445" y="517"/>
                  </a:lnTo>
                  <a:lnTo>
                    <a:pt x="1431" y="519"/>
                  </a:lnTo>
                  <a:lnTo>
                    <a:pt x="1408" y="520"/>
                  </a:lnTo>
                  <a:lnTo>
                    <a:pt x="1380" y="523"/>
                  </a:lnTo>
                  <a:lnTo>
                    <a:pt x="1346" y="525"/>
                  </a:lnTo>
                  <a:lnTo>
                    <a:pt x="1308" y="527"/>
                  </a:lnTo>
                  <a:lnTo>
                    <a:pt x="1267" y="528"/>
                  </a:lnTo>
                  <a:lnTo>
                    <a:pt x="1224" y="527"/>
                  </a:lnTo>
                  <a:lnTo>
                    <a:pt x="1181" y="526"/>
                  </a:lnTo>
                  <a:lnTo>
                    <a:pt x="1139" y="524"/>
                  </a:lnTo>
                  <a:lnTo>
                    <a:pt x="1100" y="518"/>
                  </a:lnTo>
                  <a:lnTo>
                    <a:pt x="1064" y="511"/>
                  </a:lnTo>
                  <a:lnTo>
                    <a:pt x="1033" y="501"/>
                  </a:lnTo>
                  <a:lnTo>
                    <a:pt x="1008" y="489"/>
                  </a:lnTo>
                  <a:lnTo>
                    <a:pt x="990" y="473"/>
                  </a:lnTo>
                  <a:lnTo>
                    <a:pt x="981" y="454"/>
                  </a:lnTo>
                  <a:lnTo>
                    <a:pt x="969" y="384"/>
                  </a:lnTo>
                  <a:lnTo>
                    <a:pt x="962" y="330"/>
                  </a:lnTo>
                  <a:lnTo>
                    <a:pt x="960" y="287"/>
                  </a:lnTo>
                  <a:lnTo>
                    <a:pt x="961" y="255"/>
                  </a:lnTo>
                  <a:lnTo>
                    <a:pt x="964" y="231"/>
                  </a:lnTo>
                  <a:lnTo>
                    <a:pt x="971" y="212"/>
                  </a:lnTo>
                  <a:lnTo>
                    <a:pt x="980" y="196"/>
                  </a:lnTo>
                  <a:lnTo>
                    <a:pt x="990" y="181"/>
                  </a:lnTo>
                  <a:lnTo>
                    <a:pt x="996" y="172"/>
                  </a:lnTo>
                  <a:lnTo>
                    <a:pt x="1003" y="163"/>
                  </a:lnTo>
                  <a:lnTo>
                    <a:pt x="1010" y="154"/>
                  </a:lnTo>
                  <a:lnTo>
                    <a:pt x="1016" y="145"/>
                  </a:lnTo>
                  <a:lnTo>
                    <a:pt x="1006" y="127"/>
                  </a:lnTo>
                  <a:lnTo>
                    <a:pt x="1006" y="121"/>
                  </a:lnTo>
                  <a:lnTo>
                    <a:pt x="1006" y="109"/>
                  </a:lnTo>
                  <a:lnTo>
                    <a:pt x="1009" y="112"/>
                  </a:lnTo>
                  <a:lnTo>
                    <a:pt x="1006" y="88"/>
                  </a:lnTo>
                  <a:lnTo>
                    <a:pt x="1006" y="85"/>
                  </a:lnTo>
                  <a:lnTo>
                    <a:pt x="1000" y="70"/>
                  </a:lnTo>
                  <a:lnTo>
                    <a:pt x="994" y="58"/>
                  </a:lnTo>
                  <a:lnTo>
                    <a:pt x="998" y="47"/>
                  </a:lnTo>
                  <a:lnTo>
                    <a:pt x="985" y="37"/>
                  </a:lnTo>
                  <a:lnTo>
                    <a:pt x="969" y="27"/>
                  </a:lnTo>
                  <a:lnTo>
                    <a:pt x="951" y="18"/>
                  </a:lnTo>
                  <a:lnTo>
                    <a:pt x="933" y="11"/>
                  </a:lnTo>
                  <a:lnTo>
                    <a:pt x="913" y="7"/>
                  </a:lnTo>
                  <a:lnTo>
                    <a:pt x="889" y="3"/>
                  </a:lnTo>
                  <a:lnTo>
                    <a:pt x="864" y="1"/>
                  </a:lnTo>
                  <a:lnTo>
                    <a:pt x="838" y="0"/>
                  </a:lnTo>
                  <a:lnTo>
                    <a:pt x="810" y="0"/>
                  </a:lnTo>
                  <a:lnTo>
                    <a:pt x="781" y="2"/>
                  </a:lnTo>
                  <a:lnTo>
                    <a:pt x="751" y="5"/>
                  </a:lnTo>
                  <a:lnTo>
                    <a:pt x="720" y="8"/>
                  </a:lnTo>
                  <a:lnTo>
                    <a:pt x="689" y="11"/>
                  </a:lnTo>
                  <a:lnTo>
                    <a:pt x="658" y="16"/>
                  </a:lnTo>
                  <a:lnTo>
                    <a:pt x="627" y="20"/>
                  </a:lnTo>
                  <a:lnTo>
                    <a:pt x="597" y="26"/>
                  </a:lnTo>
                  <a:lnTo>
                    <a:pt x="567" y="32"/>
                  </a:lnTo>
                  <a:lnTo>
                    <a:pt x="538" y="37"/>
                  </a:lnTo>
                  <a:lnTo>
                    <a:pt x="511" y="43"/>
                  </a:lnTo>
                  <a:lnTo>
                    <a:pt x="505" y="52"/>
                  </a:lnTo>
                  <a:lnTo>
                    <a:pt x="496" y="64"/>
                  </a:lnTo>
                  <a:lnTo>
                    <a:pt x="485" y="81"/>
                  </a:lnTo>
                  <a:lnTo>
                    <a:pt x="471" y="101"/>
                  </a:lnTo>
                  <a:lnTo>
                    <a:pt x="457" y="123"/>
                  </a:lnTo>
                  <a:lnTo>
                    <a:pt x="441" y="148"/>
                  </a:lnTo>
                  <a:lnTo>
                    <a:pt x="423" y="176"/>
                  </a:lnTo>
                  <a:lnTo>
                    <a:pt x="405" y="205"/>
                  </a:lnTo>
                  <a:lnTo>
                    <a:pt x="387" y="236"/>
                  </a:lnTo>
                  <a:lnTo>
                    <a:pt x="367" y="269"/>
                  </a:lnTo>
                  <a:lnTo>
                    <a:pt x="349" y="301"/>
                  </a:lnTo>
                  <a:lnTo>
                    <a:pt x="330" y="334"/>
                  </a:lnTo>
                  <a:lnTo>
                    <a:pt x="313" y="368"/>
                  </a:lnTo>
                  <a:lnTo>
                    <a:pt x="296" y="402"/>
                  </a:lnTo>
                  <a:lnTo>
                    <a:pt x="282" y="435"/>
                  </a:lnTo>
                  <a:lnTo>
                    <a:pt x="268" y="467"/>
                  </a:lnTo>
                  <a:lnTo>
                    <a:pt x="250" y="519"/>
                  </a:lnTo>
                  <a:lnTo>
                    <a:pt x="232" y="581"/>
                  </a:lnTo>
                  <a:lnTo>
                    <a:pt x="215" y="650"/>
                  </a:lnTo>
                  <a:lnTo>
                    <a:pt x="199" y="722"/>
                  </a:lnTo>
                  <a:lnTo>
                    <a:pt x="185" y="795"/>
                  </a:lnTo>
                  <a:lnTo>
                    <a:pt x="172" y="865"/>
                  </a:lnTo>
                  <a:lnTo>
                    <a:pt x="162" y="929"/>
                  </a:lnTo>
                  <a:lnTo>
                    <a:pt x="154" y="983"/>
                  </a:lnTo>
                  <a:lnTo>
                    <a:pt x="144" y="1006"/>
                  </a:lnTo>
                  <a:lnTo>
                    <a:pt x="125" y="1026"/>
                  </a:lnTo>
                  <a:lnTo>
                    <a:pt x="99" y="1044"/>
                  </a:lnTo>
                  <a:lnTo>
                    <a:pt x="71" y="1059"/>
                  </a:lnTo>
                  <a:lnTo>
                    <a:pt x="42" y="1070"/>
                  </a:lnTo>
                  <a:lnTo>
                    <a:pt x="19" y="1080"/>
                  </a:lnTo>
                  <a:lnTo>
                    <a:pt x="3" y="1087"/>
                  </a:lnTo>
                  <a:lnTo>
                    <a:pt x="0" y="1090"/>
                  </a:lnTo>
                  <a:lnTo>
                    <a:pt x="4" y="1094"/>
                  </a:lnTo>
                  <a:lnTo>
                    <a:pt x="10" y="1099"/>
                  </a:lnTo>
                  <a:lnTo>
                    <a:pt x="18" y="1104"/>
                  </a:lnTo>
                  <a:lnTo>
                    <a:pt x="29" y="1108"/>
                  </a:lnTo>
                  <a:lnTo>
                    <a:pt x="46" y="1109"/>
                  </a:lnTo>
                  <a:lnTo>
                    <a:pt x="67" y="1107"/>
                  </a:lnTo>
                  <a:lnTo>
                    <a:pt x="97" y="1100"/>
                  </a:lnTo>
                  <a:lnTo>
                    <a:pt x="134" y="1087"/>
                  </a:lnTo>
                  <a:lnTo>
                    <a:pt x="171" y="1073"/>
                  </a:lnTo>
                  <a:lnTo>
                    <a:pt x="199" y="1065"/>
                  </a:lnTo>
                  <a:lnTo>
                    <a:pt x="221" y="1062"/>
                  </a:lnTo>
                  <a:lnTo>
                    <a:pt x="235" y="1061"/>
                  </a:lnTo>
                  <a:lnTo>
                    <a:pt x="246" y="1063"/>
                  </a:lnTo>
                  <a:lnTo>
                    <a:pt x="251" y="1067"/>
                  </a:lnTo>
                  <a:lnTo>
                    <a:pt x="253" y="1069"/>
                  </a:lnTo>
                  <a:lnTo>
                    <a:pt x="255" y="1070"/>
                  </a:lnTo>
                  <a:lnTo>
                    <a:pt x="258" y="1063"/>
                  </a:lnTo>
                  <a:lnTo>
                    <a:pt x="264" y="1049"/>
                  </a:lnTo>
                  <a:lnTo>
                    <a:pt x="272" y="1025"/>
                  </a:lnTo>
                  <a:lnTo>
                    <a:pt x="281" y="995"/>
                  </a:lnTo>
                  <a:lnTo>
                    <a:pt x="291" y="960"/>
                  </a:lnTo>
                  <a:lnTo>
                    <a:pt x="303" y="921"/>
                  </a:lnTo>
                  <a:lnTo>
                    <a:pt x="316" y="878"/>
                  </a:lnTo>
                  <a:lnTo>
                    <a:pt x="329" y="833"/>
                  </a:lnTo>
                  <a:lnTo>
                    <a:pt x="343" y="787"/>
                  </a:lnTo>
                  <a:lnTo>
                    <a:pt x="356" y="740"/>
                  </a:lnTo>
                  <a:lnTo>
                    <a:pt x="371" y="695"/>
                  </a:lnTo>
                  <a:lnTo>
                    <a:pt x="386" y="651"/>
                  </a:lnTo>
                  <a:lnTo>
                    <a:pt x="399" y="612"/>
                  </a:lnTo>
                  <a:lnTo>
                    <a:pt x="413" y="576"/>
                  </a:lnTo>
                  <a:lnTo>
                    <a:pt x="425" y="545"/>
                  </a:lnTo>
                  <a:lnTo>
                    <a:pt x="436" y="520"/>
                  </a:lnTo>
                  <a:lnTo>
                    <a:pt x="450" y="499"/>
                  </a:lnTo>
                  <a:lnTo>
                    <a:pt x="466" y="476"/>
                  </a:lnTo>
                  <a:lnTo>
                    <a:pt x="484" y="454"/>
                  </a:lnTo>
                  <a:lnTo>
                    <a:pt x="505" y="430"/>
                  </a:lnTo>
                  <a:lnTo>
                    <a:pt x="527" y="406"/>
                  </a:lnTo>
                  <a:lnTo>
                    <a:pt x="549" y="384"/>
                  </a:lnTo>
                  <a:lnTo>
                    <a:pt x="573" y="360"/>
                  </a:lnTo>
                  <a:lnTo>
                    <a:pt x="595" y="339"/>
                  </a:lnTo>
                  <a:lnTo>
                    <a:pt x="618" y="318"/>
                  </a:lnTo>
                  <a:lnTo>
                    <a:pt x="639" y="299"/>
                  </a:lnTo>
                  <a:lnTo>
                    <a:pt x="659" y="282"/>
                  </a:lnTo>
                  <a:lnTo>
                    <a:pt x="676" y="268"/>
                  </a:lnTo>
                  <a:lnTo>
                    <a:pt x="689" y="256"/>
                  </a:lnTo>
                  <a:lnTo>
                    <a:pt x="700" y="247"/>
                  </a:lnTo>
                  <a:lnTo>
                    <a:pt x="707" y="242"/>
                  </a:lnTo>
                  <a:lnTo>
                    <a:pt x="709" y="239"/>
                  </a:lnTo>
                  <a:lnTo>
                    <a:pt x="711" y="240"/>
                  </a:lnTo>
                  <a:lnTo>
                    <a:pt x="713" y="247"/>
                  </a:lnTo>
                  <a:lnTo>
                    <a:pt x="718" y="263"/>
                  </a:lnTo>
                  <a:lnTo>
                    <a:pt x="727" y="288"/>
                  </a:lnTo>
                  <a:lnTo>
                    <a:pt x="741" y="327"/>
                  </a:lnTo>
                  <a:lnTo>
                    <a:pt x="759" y="384"/>
                  </a:lnTo>
                  <a:lnTo>
                    <a:pt x="783" y="459"/>
                  </a:lnTo>
                  <a:lnTo>
                    <a:pt x="812" y="556"/>
                  </a:lnTo>
                  <a:lnTo>
                    <a:pt x="828" y="590"/>
                  </a:lnTo>
                  <a:lnTo>
                    <a:pt x="853" y="619"/>
                  </a:lnTo>
                  <a:lnTo>
                    <a:pt x="885" y="640"/>
                  </a:lnTo>
                  <a:lnTo>
                    <a:pt x="924" y="656"/>
                  </a:lnTo>
                  <a:lnTo>
                    <a:pt x="967" y="667"/>
                  </a:lnTo>
                  <a:lnTo>
                    <a:pt x="1014" y="674"/>
                  </a:lnTo>
                  <a:lnTo>
                    <a:pt x="1064" y="677"/>
                  </a:lnTo>
                  <a:lnTo>
                    <a:pt x="1115" y="678"/>
                  </a:lnTo>
                  <a:lnTo>
                    <a:pt x="1164" y="676"/>
                  </a:lnTo>
                  <a:lnTo>
                    <a:pt x="1213" y="673"/>
                  </a:lnTo>
                  <a:lnTo>
                    <a:pt x="1258" y="668"/>
                  </a:lnTo>
                  <a:lnTo>
                    <a:pt x="1300" y="664"/>
                  </a:lnTo>
                  <a:lnTo>
                    <a:pt x="1336" y="659"/>
                  </a:lnTo>
                  <a:lnTo>
                    <a:pt x="1365" y="655"/>
                  </a:lnTo>
                  <a:lnTo>
                    <a:pt x="1387" y="652"/>
                  </a:lnTo>
                  <a:lnTo>
                    <a:pt x="1399" y="651"/>
                  </a:lnTo>
                  <a:lnTo>
                    <a:pt x="1419" y="658"/>
                  </a:lnTo>
                  <a:lnTo>
                    <a:pt x="1438" y="676"/>
                  </a:lnTo>
                  <a:lnTo>
                    <a:pt x="1455" y="699"/>
                  </a:lnTo>
                  <a:lnTo>
                    <a:pt x="1471" y="725"/>
                  </a:lnTo>
                  <a:lnTo>
                    <a:pt x="1485" y="751"/>
                  </a:lnTo>
                  <a:lnTo>
                    <a:pt x="1496" y="772"/>
                  </a:lnTo>
                  <a:lnTo>
                    <a:pt x="1505" y="786"/>
                  </a:lnTo>
                  <a:lnTo>
                    <a:pt x="1513" y="789"/>
                  </a:lnTo>
                  <a:lnTo>
                    <a:pt x="1520" y="783"/>
                  </a:lnTo>
                  <a:lnTo>
                    <a:pt x="1525" y="774"/>
                  </a:lnTo>
                  <a:lnTo>
                    <a:pt x="1530" y="762"/>
                  </a:lnTo>
                  <a:lnTo>
                    <a:pt x="1533" y="746"/>
                  </a:lnTo>
                  <a:lnTo>
                    <a:pt x="1532" y="727"/>
                  </a:lnTo>
                  <a:lnTo>
                    <a:pt x="1527" y="705"/>
                  </a:lnTo>
                  <a:lnTo>
                    <a:pt x="1516" y="682"/>
                  </a:lnTo>
                  <a:lnTo>
                    <a:pt x="1499" y="655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390" y="2574"/>
              <a:ext cx="147" cy="103"/>
              <a:chOff x="633" y="2278"/>
              <a:chExt cx="136" cy="122"/>
            </a:xfrm>
          </p:grpSpPr>
          <p:sp>
            <p:nvSpPr>
              <p:cNvPr id="39" name="Freeform 17"/>
              <p:cNvSpPr>
                <a:spLocks/>
              </p:cNvSpPr>
              <p:nvPr/>
            </p:nvSpPr>
            <p:spPr bwMode="auto">
              <a:xfrm rot="991951">
                <a:off x="640" y="2312"/>
                <a:ext cx="40" cy="28"/>
              </a:xfrm>
              <a:custGeom>
                <a:avLst/>
                <a:gdLst>
                  <a:gd name="T0" fmla="*/ 40 w 40"/>
                  <a:gd name="T1" fmla="*/ 0 h 28"/>
                  <a:gd name="T2" fmla="*/ 0 w 40"/>
                  <a:gd name="T3" fmla="*/ 22 h 28"/>
                  <a:gd name="T4" fmla="*/ 1 w 40"/>
                  <a:gd name="T5" fmla="*/ 28 h 28"/>
                  <a:gd name="T6" fmla="*/ 35 w 40"/>
                  <a:gd name="T7" fmla="*/ 11 h 28"/>
                  <a:gd name="T8" fmla="*/ 40 w 40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8"/>
                  <a:gd name="T17" fmla="*/ 40 w 40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8">
                    <a:moveTo>
                      <a:pt x="40" y="0"/>
                    </a:moveTo>
                    <a:lnTo>
                      <a:pt x="0" y="22"/>
                    </a:lnTo>
                    <a:lnTo>
                      <a:pt x="1" y="28"/>
                    </a:lnTo>
                    <a:lnTo>
                      <a:pt x="35" y="1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" name="Freeform 18"/>
              <p:cNvSpPr>
                <a:spLocks/>
              </p:cNvSpPr>
              <p:nvPr/>
            </p:nvSpPr>
            <p:spPr bwMode="auto">
              <a:xfrm rot="991951">
                <a:off x="657" y="2291"/>
                <a:ext cx="112" cy="109"/>
              </a:xfrm>
              <a:custGeom>
                <a:avLst/>
                <a:gdLst>
                  <a:gd name="T0" fmla="*/ 17 w 112"/>
                  <a:gd name="T1" fmla="*/ 94 h 109"/>
                  <a:gd name="T2" fmla="*/ 22 w 112"/>
                  <a:gd name="T3" fmla="*/ 85 h 109"/>
                  <a:gd name="T4" fmla="*/ 23 w 112"/>
                  <a:gd name="T5" fmla="*/ 77 h 109"/>
                  <a:gd name="T6" fmla="*/ 22 w 112"/>
                  <a:gd name="T7" fmla="*/ 72 h 109"/>
                  <a:gd name="T8" fmla="*/ 22 w 112"/>
                  <a:gd name="T9" fmla="*/ 70 h 109"/>
                  <a:gd name="T10" fmla="*/ 25 w 112"/>
                  <a:gd name="T11" fmla="*/ 71 h 109"/>
                  <a:gd name="T12" fmla="*/ 33 w 112"/>
                  <a:gd name="T13" fmla="*/ 73 h 109"/>
                  <a:gd name="T14" fmla="*/ 44 w 112"/>
                  <a:gd name="T15" fmla="*/ 77 h 109"/>
                  <a:gd name="T16" fmla="*/ 58 w 112"/>
                  <a:gd name="T17" fmla="*/ 79 h 109"/>
                  <a:gd name="T18" fmla="*/ 72 w 112"/>
                  <a:gd name="T19" fmla="*/ 82 h 109"/>
                  <a:gd name="T20" fmla="*/ 86 w 112"/>
                  <a:gd name="T21" fmla="*/ 85 h 109"/>
                  <a:gd name="T22" fmla="*/ 96 w 112"/>
                  <a:gd name="T23" fmla="*/ 85 h 109"/>
                  <a:gd name="T24" fmla="*/ 104 w 112"/>
                  <a:gd name="T25" fmla="*/ 82 h 109"/>
                  <a:gd name="T26" fmla="*/ 105 w 112"/>
                  <a:gd name="T27" fmla="*/ 82 h 109"/>
                  <a:gd name="T28" fmla="*/ 105 w 112"/>
                  <a:gd name="T29" fmla="*/ 81 h 109"/>
                  <a:gd name="T30" fmla="*/ 105 w 112"/>
                  <a:gd name="T31" fmla="*/ 81 h 109"/>
                  <a:gd name="T32" fmla="*/ 106 w 112"/>
                  <a:gd name="T33" fmla="*/ 81 h 109"/>
                  <a:gd name="T34" fmla="*/ 111 w 112"/>
                  <a:gd name="T35" fmla="*/ 98 h 109"/>
                  <a:gd name="T36" fmla="*/ 112 w 112"/>
                  <a:gd name="T37" fmla="*/ 98 h 109"/>
                  <a:gd name="T38" fmla="*/ 95 w 112"/>
                  <a:gd name="T39" fmla="*/ 22 h 109"/>
                  <a:gd name="T40" fmla="*/ 36 w 112"/>
                  <a:gd name="T41" fmla="*/ 0 h 109"/>
                  <a:gd name="T42" fmla="*/ 34 w 112"/>
                  <a:gd name="T43" fmla="*/ 2 h 109"/>
                  <a:gd name="T44" fmla="*/ 33 w 112"/>
                  <a:gd name="T45" fmla="*/ 12 h 109"/>
                  <a:gd name="T46" fmla="*/ 32 w 112"/>
                  <a:gd name="T47" fmla="*/ 24 h 109"/>
                  <a:gd name="T48" fmla="*/ 29 w 112"/>
                  <a:gd name="T49" fmla="*/ 35 h 109"/>
                  <a:gd name="T50" fmla="*/ 25 w 112"/>
                  <a:gd name="T51" fmla="*/ 43 h 109"/>
                  <a:gd name="T52" fmla="*/ 18 w 112"/>
                  <a:gd name="T53" fmla="*/ 50 h 109"/>
                  <a:gd name="T54" fmla="*/ 11 w 112"/>
                  <a:gd name="T55" fmla="*/ 57 h 109"/>
                  <a:gd name="T56" fmla="*/ 7 w 112"/>
                  <a:gd name="T57" fmla="*/ 63 h 109"/>
                  <a:gd name="T58" fmla="*/ 4 w 112"/>
                  <a:gd name="T59" fmla="*/ 68 h 109"/>
                  <a:gd name="T60" fmla="*/ 2 w 112"/>
                  <a:gd name="T61" fmla="*/ 73 h 109"/>
                  <a:gd name="T62" fmla="*/ 1 w 112"/>
                  <a:gd name="T63" fmla="*/ 85 h 109"/>
                  <a:gd name="T64" fmla="*/ 1 w 112"/>
                  <a:gd name="T65" fmla="*/ 98 h 109"/>
                  <a:gd name="T66" fmla="*/ 0 w 112"/>
                  <a:gd name="T67" fmla="*/ 109 h 109"/>
                  <a:gd name="T68" fmla="*/ 5 w 112"/>
                  <a:gd name="T69" fmla="*/ 106 h 109"/>
                  <a:gd name="T70" fmla="*/ 10 w 112"/>
                  <a:gd name="T71" fmla="*/ 101 h 109"/>
                  <a:gd name="T72" fmla="*/ 14 w 112"/>
                  <a:gd name="T73" fmla="*/ 98 h 109"/>
                  <a:gd name="T74" fmla="*/ 17 w 112"/>
                  <a:gd name="T75" fmla="*/ 94 h 10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2"/>
                  <a:gd name="T115" fmla="*/ 0 h 109"/>
                  <a:gd name="T116" fmla="*/ 112 w 112"/>
                  <a:gd name="T117" fmla="*/ 109 h 10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2" h="109">
                    <a:moveTo>
                      <a:pt x="17" y="94"/>
                    </a:moveTo>
                    <a:lnTo>
                      <a:pt x="22" y="85"/>
                    </a:lnTo>
                    <a:lnTo>
                      <a:pt x="23" y="77"/>
                    </a:lnTo>
                    <a:lnTo>
                      <a:pt x="22" y="72"/>
                    </a:lnTo>
                    <a:lnTo>
                      <a:pt x="22" y="70"/>
                    </a:lnTo>
                    <a:lnTo>
                      <a:pt x="25" y="71"/>
                    </a:lnTo>
                    <a:lnTo>
                      <a:pt x="33" y="73"/>
                    </a:lnTo>
                    <a:lnTo>
                      <a:pt x="44" y="77"/>
                    </a:lnTo>
                    <a:lnTo>
                      <a:pt x="58" y="79"/>
                    </a:lnTo>
                    <a:lnTo>
                      <a:pt x="72" y="82"/>
                    </a:lnTo>
                    <a:lnTo>
                      <a:pt x="86" y="85"/>
                    </a:lnTo>
                    <a:lnTo>
                      <a:pt x="96" y="85"/>
                    </a:lnTo>
                    <a:lnTo>
                      <a:pt x="104" y="82"/>
                    </a:lnTo>
                    <a:lnTo>
                      <a:pt x="105" y="82"/>
                    </a:lnTo>
                    <a:lnTo>
                      <a:pt x="105" y="81"/>
                    </a:lnTo>
                    <a:lnTo>
                      <a:pt x="106" y="81"/>
                    </a:lnTo>
                    <a:lnTo>
                      <a:pt x="111" y="98"/>
                    </a:lnTo>
                    <a:lnTo>
                      <a:pt x="112" y="98"/>
                    </a:lnTo>
                    <a:lnTo>
                      <a:pt x="95" y="2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3" y="12"/>
                    </a:lnTo>
                    <a:lnTo>
                      <a:pt x="32" y="24"/>
                    </a:lnTo>
                    <a:lnTo>
                      <a:pt x="29" y="35"/>
                    </a:lnTo>
                    <a:lnTo>
                      <a:pt x="25" y="43"/>
                    </a:lnTo>
                    <a:lnTo>
                      <a:pt x="18" y="50"/>
                    </a:lnTo>
                    <a:lnTo>
                      <a:pt x="11" y="57"/>
                    </a:lnTo>
                    <a:lnTo>
                      <a:pt x="7" y="63"/>
                    </a:lnTo>
                    <a:lnTo>
                      <a:pt x="4" y="68"/>
                    </a:lnTo>
                    <a:lnTo>
                      <a:pt x="2" y="73"/>
                    </a:lnTo>
                    <a:lnTo>
                      <a:pt x="1" y="85"/>
                    </a:lnTo>
                    <a:lnTo>
                      <a:pt x="1" y="98"/>
                    </a:lnTo>
                    <a:lnTo>
                      <a:pt x="0" y="109"/>
                    </a:lnTo>
                    <a:lnTo>
                      <a:pt x="5" y="106"/>
                    </a:lnTo>
                    <a:lnTo>
                      <a:pt x="10" y="101"/>
                    </a:lnTo>
                    <a:lnTo>
                      <a:pt x="14" y="98"/>
                    </a:lnTo>
                    <a:lnTo>
                      <a:pt x="17" y="9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" name="Freeform 19"/>
              <p:cNvSpPr>
                <a:spLocks/>
              </p:cNvSpPr>
              <p:nvPr/>
            </p:nvSpPr>
            <p:spPr bwMode="auto">
              <a:xfrm rot="991951">
                <a:off x="633" y="2278"/>
                <a:ext cx="59" cy="113"/>
              </a:xfrm>
              <a:custGeom>
                <a:avLst/>
                <a:gdLst>
                  <a:gd name="T0" fmla="*/ 0 w 59"/>
                  <a:gd name="T1" fmla="*/ 31 h 113"/>
                  <a:gd name="T2" fmla="*/ 1 w 59"/>
                  <a:gd name="T3" fmla="*/ 39 h 113"/>
                  <a:gd name="T4" fmla="*/ 40 w 59"/>
                  <a:gd name="T5" fmla="*/ 20 h 113"/>
                  <a:gd name="T6" fmla="*/ 42 w 59"/>
                  <a:gd name="T7" fmla="*/ 27 h 113"/>
                  <a:gd name="T8" fmla="*/ 3 w 59"/>
                  <a:gd name="T9" fmla="*/ 46 h 113"/>
                  <a:gd name="T10" fmla="*/ 5 w 59"/>
                  <a:gd name="T11" fmla="*/ 57 h 113"/>
                  <a:gd name="T12" fmla="*/ 38 w 59"/>
                  <a:gd name="T13" fmla="*/ 41 h 113"/>
                  <a:gd name="T14" fmla="*/ 40 w 59"/>
                  <a:gd name="T15" fmla="*/ 46 h 113"/>
                  <a:gd name="T16" fmla="*/ 6 w 59"/>
                  <a:gd name="T17" fmla="*/ 63 h 113"/>
                  <a:gd name="T18" fmla="*/ 15 w 59"/>
                  <a:gd name="T19" fmla="*/ 113 h 113"/>
                  <a:gd name="T20" fmla="*/ 16 w 59"/>
                  <a:gd name="T21" fmla="*/ 113 h 113"/>
                  <a:gd name="T22" fmla="*/ 18 w 59"/>
                  <a:gd name="T23" fmla="*/ 112 h 113"/>
                  <a:gd name="T24" fmla="*/ 21 w 59"/>
                  <a:gd name="T25" fmla="*/ 110 h 113"/>
                  <a:gd name="T26" fmla="*/ 25 w 59"/>
                  <a:gd name="T27" fmla="*/ 107 h 113"/>
                  <a:gd name="T28" fmla="*/ 26 w 59"/>
                  <a:gd name="T29" fmla="*/ 96 h 113"/>
                  <a:gd name="T30" fmla="*/ 26 w 59"/>
                  <a:gd name="T31" fmla="*/ 83 h 113"/>
                  <a:gd name="T32" fmla="*/ 27 w 59"/>
                  <a:gd name="T33" fmla="*/ 71 h 113"/>
                  <a:gd name="T34" fmla="*/ 29 w 59"/>
                  <a:gd name="T35" fmla="*/ 66 h 113"/>
                  <a:gd name="T36" fmla="*/ 32 w 59"/>
                  <a:gd name="T37" fmla="*/ 61 h 113"/>
                  <a:gd name="T38" fmla="*/ 36 w 59"/>
                  <a:gd name="T39" fmla="*/ 55 h 113"/>
                  <a:gd name="T40" fmla="*/ 43 w 59"/>
                  <a:gd name="T41" fmla="*/ 48 h 113"/>
                  <a:gd name="T42" fmla="*/ 50 w 59"/>
                  <a:gd name="T43" fmla="*/ 41 h 113"/>
                  <a:gd name="T44" fmla="*/ 54 w 59"/>
                  <a:gd name="T45" fmla="*/ 33 h 113"/>
                  <a:gd name="T46" fmla="*/ 57 w 59"/>
                  <a:gd name="T47" fmla="*/ 22 h 113"/>
                  <a:gd name="T48" fmla="*/ 58 w 59"/>
                  <a:gd name="T49" fmla="*/ 10 h 113"/>
                  <a:gd name="T50" fmla="*/ 59 w 59"/>
                  <a:gd name="T51" fmla="*/ 0 h 113"/>
                  <a:gd name="T52" fmla="*/ 0 w 59"/>
                  <a:gd name="T53" fmla="*/ 31 h 1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9"/>
                  <a:gd name="T82" fmla="*/ 0 h 113"/>
                  <a:gd name="T83" fmla="*/ 59 w 59"/>
                  <a:gd name="T84" fmla="*/ 113 h 1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9" h="113">
                    <a:moveTo>
                      <a:pt x="0" y="31"/>
                    </a:moveTo>
                    <a:lnTo>
                      <a:pt x="1" y="39"/>
                    </a:lnTo>
                    <a:lnTo>
                      <a:pt x="40" y="20"/>
                    </a:lnTo>
                    <a:lnTo>
                      <a:pt x="42" y="27"/>
                    </a:lnTo>
                    <a:lnTo>
                      <a:pt x="3" y="46"/>
                    </a:lnTo>
                    <a:lnTo>
                      <a:pt x="5" y="57"/>
                    </a:lnTo>
                    <a:lnTo>
                      <a:pt x="38" y="41"/>
                    </a:lnTo>
                    <a:lnTo>
                      <a:pt x="40" y="46"/>
                    </a:lnTo>
                    <a:lnTo>
                      <a:pt x="6" y="63"/>
                    </a:lnTo>
                    <a:lnTo>
                      <a:pt x="15" y="113"/>
                    </a:lnTo>
                    <a:lnTo>
                      <a:pt x="16" y="113"/>
                    </a:lnTo>
                    <a:lnTo>
                      <a:pt x="18" y="112"/>
                    </a:lnTo>
                    <a:lnTo>
                      <a:pt x="21" y="110"/>
                    </a:lnTo>
                    <a:lnTo>
                      <a:pt x="25" y="107"/>
                    </a:lnTo>
                    <a:lnTo>
                      <a:pt x="26" y="96"/>
                    </a:lnTo>
                    <a:lnTo>
                      <a:pt x="26" y="83"/>
                    </a:lnTo>
                    <a:lnTo>
                      <a:pt x="27" y="71"/>
                    </a:lnTo>
                    <a:lnTo>
                      <a:pt x="29" y="66"/>
                    </a:lnTo>
                    <a:lnTo>
                      <a:pt x="32" y="61"/>
                    </a:lnTo>
                    <a:lnTo>
                      <a:pt x="36" y="55"/>
                    </a:lnTo>
                    <a:lnTo>
                      <a:pt x="43" y="48"/>
                    </a:lnTo>
                    <a:lnTo>
                      <a:pt x="50" y="41"/>
                    </a:lnTo>
                    <a:lnTo>
                      <a:pt x="54" y="33"/>
                    </a:lnTo>
                    <a:lnTo>
                      <a:pt x="57" y="22"/>
                    </a:lnTo>
                    <a:lnTo>
                      <a:pt x="58" y="10"/>
                    </a:lnTo>
                    <a:lnTo>
                      <a:pt x="5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991951">
                <a:off x="641" y="2295"/>
                <a:ext cx="46" cy="29"/>
              </a:xfrm>
              <a:custGeom>
                <a:avLst/>
                <a:gdLst>
                  <a:gd name="T0" fmla="*/ 46 w 46"/>
                  <a:gd name="T1" fmla="*/ 0 h 29"/>
                  <a:gd name="T2" fmla="*/ 0 w 46"/>
                  <a:gd name="T3" fmla="*/ 22 h 29"/>
                  <a:gd name="T4" fmla="*/ 2 w 46"/>
                  <a:gd name="T5" fmla="*/ 29 h 29"/>
                  <a:gd name="T6" fmla="*/ 41 w 46"/>
                  <a:gd name="T7" fmla="*/ 10 h 29"/>
                  <a:gd name="T8" fmla="*/ 46 w 4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29"/>
                  <a:gd name="T17" fmla="*/ 46 w 4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29">
                    <a:moveTo>
                      <a:pt x="46" y="0"/>
                    </a:moveTo>
                    <a:lnTo>
                      <a:pt x="0" y="22"/>
                    </a:lnTo>
                    <a:lnTo>
                      <a:pt x="2" y="29"/>
                    </a:lnTo>
                    <a:lnTo>
                      <a:pt x="41" y="1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15" y="2566"/>
              <a:ext cx="52" cy="12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244" y="1920"/>
              <a:ext cx="2496" cy="1921"/>
              <a:chOff x="276" y="1936"/>
              <a:chExt cx="2496" cy="1921"/>
            </a:xfrm>
          </p:grpSpPr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936" y="2129"/>
                <a:ext cx="279" cy="309"/>
                <a:chOff x="1137" y="1753"/>
                <a:chExt cx="258" cy="364"/>
              </a:xfrm>
            </p:grpSpPr>
            <p:sp>
              <p:nvSpPr>
                <p:cNvPr id="32" name="Freeform 24"/>
                <p:cNvSpPr>
                  <a:spLocks/>
                </p:cNvSpPr>
                <p:nvPr/>
              </p:nvSpPr>
              <p:spPr bwMode="auto">
                <a:xfrm rot="991951">
                  <a:off x="1157" y="1753"/>
                  <a:ext cx="238" cy="178"/>
                </a:xfrm>
                <a:custGeom>
                  <a:avLst/>
                  <a:gdLst>
                    <a:gd name="T0" fmla="*/ 43 w 238"/>
                    <a:gd name="T1" fmla="*/ 116 h 178"/>
                    <a:gd name="T2" fmla="*/ 53 w 238"/>
                    <a:gd name="T3" fmla="*/ 108 h 178"/>
                    <a:gd name="T4" fmla="*/ 61 w 238"/>
                    <a:gd name="T5" fmla="*/ 99 h 178"/>
                    <a:gd name="T6" fmla="*/ 68 w 238"/>
                    <a:gd name="T7" fmla="*/ 93 h 178"/>
                    <a:gd name="T8" fmla="*/ 80 w 238"/>
                    <a:gd name="T9" fmla="*/ 97 h 178"/>
                    <a:gd name="T10" fmla="*/ 93 w 238"/>
                    <a:gd name="T11" fmla="*/ 108 h 178"/>
                    <a:gd name="T12" fmla="*/ 111 w 238"/>
                    <a:gd name="T13" fmla="*/ 113 h 178"/>
                    <a:gd name="T14" fmla="*/ 123 w 238"/>
                    <a:gd name="T15" fmla="*/ 115 h 178"/>
                    <a:gd name="T16" fmla="*/ 133 w 238"/>
                    <a:gd name="T17" fmla="*/ 117 h 178"/>
                    <a:gd name="T18" fmla="*/ 140 w 238"/>
                    <a:gd name="T19" fmla="*/ 122 h 178"/>
                    <a:gd name="T20" fmla="*/ 146 w 238"/>
                    <a:gd name="T21" fmla="*/ 131 h 178"/>
                    <a:gd name="T22" fmla="*/ 153 w 238"/>
                    <a:gd name="T23" fmla="*/ 134 h 178"/>
                    <a:gd name="T24" fmla="*/ 164 w 238"/>
                    <a:gd name="T25" fmla="*/ 127 h 178"/>
                    <a:gd name="T26" fmla="*/ 179 w 238"/>
                    <a:gd name="T27" fmla="*/ 125 h 178"/>
                    <a:gd name="T28" fmla="*/ 188 w 238"/>
                    <a:gd name="T29" fmla="*/ 148 h 178"/>
                    <a:gd name="T30" fmla="*/ 189 w 238"/>
                    <a:gd name="T31" fmla="*/ 165 h 178"/>
                    <a:gd name="T32" fmla="*/ 189 w 238"/>
                    <a:gd name="T33" fmla="*/ 169 h 178"/>
                    <a:gd name="T34" fmla="*/ 199 w 238"/>
                    <a:gd name="T35" fmla="*/ 178 h 178"/>
                    <a:gd name="T36" fmla="*/ 220 w 238"/>
                    <a:gd name="T37" fmla="*/ 172 h 178"/>
                    <a:gd name="T38" fmla="*/ 233 w 238"/>
                    <a:gd name="T39" fmla="*/ 166 h 178"/>
                    <a:gd name="T40" fmla="*/ 232 w 238"/>
                    <a:gd name="T41" fmla="*/ 159 h 178"/>
                    <a:gd name="T42" fmla="*/ 219 w 238"/>
                    <a:gd name="T43" fmla="*/ 144 h 178"/>
                    <a:gd name="T44" fmla="*/ 212 w 238"/>
                    <a:gd name="T45" fmla="*/ 123 h 178"/>
                    <a:gd name="T46" fmla="*/ 208 w 238"/>
                    <a:gd name="T47" fmla="*/ 99 h 178"/>
                    <a:gd name="T48" fmla="*/ 202 w 238"/>
                    <a:gd name="T49" fmla="*/ 82 h 178"/>
                    <a:gd name="T50" fmla="*/ 199 w 238"/>
                    <a:gd name="T51" fmla="*/ 69 h 178"/>
                    <a:gd name="T52" fmla="*/ 191 w 238"/>
                    <a:gd name="T53" fmla="*/ 49 h 178"/>
                    <a:gd name="T54" fmla="*/ 174 w 238"/>
                    <a:gd name="T55" fmla="*/ 26 h 178"/>
                    <a:gd name="T56" fmla="*/ 159 w 238"/>
                    <a:gd name="T57" fmla="*/ 14 h 178"/>
                    <a:gd name="T58" fmla="*/ 145 w 238"/>
                    <a:gd name="T59" fmla="*/ 10 h 178"/>
                    <a:gd name="T60" fmla="*/ 135 w 238"/>
                    <a:gd name="T61" fmla="*/ 2 h 178"/>
                    <a:gd name="T62" fmla="*/ 124 w 238"/>
                    <a:gd name="T63" fmla="*/ 0 h 178"/>
                    <a:gd name="T64" fmla="*/ 111 w 238"/>
                    <a:gd name="T65" fmla="*/ 2 h 178"/>
                    <a:gd name="T66" fmla="*/ 96 w 238"/>
                    <a:gd name="T67" fmla="*/ 8 h 178"/>
                    <a:gd name="T68" fmla="*/ 81 w 238"/>
                    <a:gd name="T69" fmla="*/ 17 h 178"/>
                    <a:gd name="T70" fmla="*/ 72 w 238"/>
                    <a:gd name="T71" fmla="*/ 18 h 178"/>
                    <a:gd name="T72" fmla="*/ 52 w 238"/>
                    <a:gd name="T73" fmla="*/ 23 h 178"/>
                    <a:gd name="T74" fmla="*/ 37 w 238"/>
                    <a:gd name="T75" fmla="*/ 29 h 178"/>
                    <a:gd name="T76" fmla="*/ 25 w 238"/>
                    <a:gd name="T77" fmla="*/ 40 h 178"/>
                    <a:gd name="T78" fmla="*/ 19 w 238"/>
                    <a:gd name="T79" fmla="*/ 53 h 178"/>
                    <a:gd name="T80" fmla="*/ 14 w 238"/>
                    <a:gd name="T81" fmla="*/ 70 h 178"/>
                    <a:gd name="T82" fmla="*/ 6 w 238"/>
                    <a:gd name="T83" fmla="*/ 79 h 178"/>
                    <a:gd name="T84" fmla="*/ 0 w 238"/>
                    <a:gd name="T85" fmla="*/ 92 h 178"/>
                    <a:gd name="T86" fmla="*/ 4 w 238"/>
                    <a:gd name="T87" fmla="*/ 108 h 178"/>
                    <a:gd name="T88" fmla="*/ 7 w 238"/>
                    <a:gd name="T89" fmla="*/ 117 h 178"/>
                    <a:gd name="T90" fmla="*/ 7 w 238"/>
                    <a:gd name="T91" fmla="*/ 119 h 178"/>
                    <a:gd name="T92" fmla="*/ 15 w 238"/>
                    <a:gd name="T93" fmla="*/ 122 h 178"/>
                    <a:gd name="T94" fmla="*/ 31 w 238"/>
                    <a:gd name="T95" fmla="*/ 121 h 17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38"/>
                    <a:gd name="T145" fmla="*/ 0 h 178"/>
                    <a:gd name="T146" fmla="*/ 238 w 238"/>
                    <a:gd name="T147" fmla="*/ 178 h 17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38" h="178">
                      <a:moveTo>
                        <a:pt x="37" y="119"/>
                      </a:moveTo>
                      <a:lnTo>
                        <a:pt x="43" y="116"/>
                      </a:lnTo>
                      <a:lnTo>
                        <a:pt x="49" y="113"/>
                      </a:lnTo>
                      <a:lnTo>
                        <a:pt x="53" y="108"/>
                      </a:lnTo>
                      <a:lnTo>
                        <a:pt x="57" y="102"/>
                      </a:lnTo>
                      <a:lnTo>
                        <a:pt x="61" y="99"/>
                      </a:lnTo>
                      <a:lnTo>
                        <a:pt x="65" y="96"/>
                      </a:lnTo>
                      <a:lnTo>
                        <a:pt x="68" y="93"/>
                      </a:lnTo>
                      <a:lnTo>
                        <a:pt x="72" y="93"/>
                      </a:lnTo>
                      <a:lnTo>
                        <a:pt x="80" y="97"/>
                      </a:lnTo>
                      <a:lnTo>
                        <a:pt x="86" y="102"/>
                      </a:lnTo>
                      <a:lnTo>
                        <a:pt x="93" y="108"/>
                      </a:lnTo>
                      <a:lnTo>
                        <a:pt x="104" y="111"/>
                      </a:lnTo>
                      <a:lnTo>
                        <a:pt x="111" y="113"/>
                      </a:lnTo>
                      <a:lnTo>
                        <a:pt x="118" y="114"/>
                      </a:lnTo>
                      <a:lnTo>
                        <a:pt x="123" y="115"/>
                      </a:lnTo>
                      <a:lnTo>
                        <a:pt x="129" y="116"/>
                      </a:lnTo>
                      <a:lnTo>
                        <a:pt x="133" y="117"/>
                      </a:lnTo>
                      <a:lnTo>
                        <a:pt x="137" y="119"/>
                      </a:lnTo>
                      <a:lnTo>
                        <a:pt x="140" y="122"/>
                      </a:lnTo>
                      <a:lnTo>
                        <a:pt x="142" y="125"/>
                      </a:lnTo>
                      <a:lnTo>
                        <a:pt x="146" y="131"/>
                      </a:lnTo>
                      <a:lnTo>
                        <a:pt x="149" y="134"/>
                      </a:lnTo>
                      <a:lnTo>
                        <a:pt x="153" y="134"/>
                      </a:lnTo>
                      <a:lnTo>
                        <a:pt x="158" y="132"/>
                      </a:lnTo>
                      <a:lnTo>
                        <a:pt x="164" y="127"/>
                      </a:lnTo>
                      <a:lnTo>
                        <a:pt x="172" y="124"/>
                      </a:lnTo>
                      <a:lnTo>
                        <a:pt x="179" y="125"/>
                      </a:lnTo>
                      <a:lnTo>
                        <a:pt x="184" y="134"/>
                      </a:lnTo>
                      <a:lnTo>
                        <a:pt x="188" y="148"/>
                      </a:lnTo>
                      <a:lnTo>
                        <a:pt x="189" y="158"/>
                      </a:lnTo>
                      <a:lnTo>
                        <a:pt x="189" y="165"/>
                      </a:lnTo>
                      <a:lnTo>
                        <a:pt x="189" y="167"/>
                      </a:lnTo>
                      <a:lnTo>
                        <a:pt x="189" y="169"/>
                      </a:lnTo>
                      <a:lnTo>
                        <a:pt x="192" y="175"/>
                      </a:lnTo>
                      <a:lnTo>
                        <a:pt x="199" y="178"/>
                      </a:lnTo>
                      <a:lnTo>
                        <a:pt x="212" y="176"/>
                      </a:lnTo>
                      <a:lnTo>
                        <a:pt x="220" y="172"/>
                      </a:lnTo>
                      <a:lnTo>
                        <a:pt x="227" y="169"/>
                      </a:lnTo>
                      <a:lnTo>
                        <a:pt x="233" y="166"/>
                      </a:lnTo>
                      <a:lnTo>
                        <a:pt x="238" y="163"/>
                      </a:lnTo>
                      <a:lnTo>
                        <a:pt x="232" y="159"/>
                      </a:lnTo>
                      <a:lnTo>
                        <a:pt x="225" y="152"/>
                      </a:lnTo>
                      <a:lnTo>
                        <a:pt x="219" y="144"/>
                      </a:lnTo>
                      <a:lnTo>
                        <a:pt x="214" y="135"/>
                      </a:lnTo>
                      <a:lnTo>
                        <a:pt x="212" y="123"/>
                      </a:lnTo>
                      <a:lnTo>
                        <a:pt x="211" y="110"/>
                      </a:lnTo>
                      <a:lnTo>
                        <a:pt x="208" y="99"/>
                      </a:lnTo>
                      <a:lnTo>
                        <a:pt x="204" y="89"/>
                      </a:lnTo>
                      <a:lnTo>
                        <a:pt x="202" y="82"/>
                      </a:lnTo>
                      <a:lnTo>
                        <a:pt x="201" y="75"/>
                      </a:lnTo>
                      <a:lnTo>
                        <a:pt x="199" y="69"/>
                      </a:lnTo>
                      <a:lnTo>
                        <a:pt x="197" y="63"/>
                      </a:lnTo>
                      <a:lnTo>
                        <a:pt x="191" y="49"/>
                      </a:lnTo>
                      <a:lnTo>
                        <a:pt x="183" y="37"/>
                      </a:lnTo>
                      <a:lnTo>
                        <a:pt x="174" y="26"/>
                      </a:lnTo>
                      <a:lnTo>
                        <a:pt x="166" y="19"/>
                      </a:lnTo>
                      <a:lnTo>
                        <a:pt x="159" y="14"/>
                      </a:lnTo>
                      <a:lnTo>
                        <a:pt x="151" y="12"/>
                      </a:lnTo>
                      <a:lnTo>
                        <a:pt x="145" y="10"/>
                      </a:lnTo>
                      <a:lnTo>
                        <a:pt x="138" y="5"/>
                      </a:lnTo>
                      <a:lnTo>
                        <a:pt x="135" y="2"/>
                      </a:lnTo>
                      <a:lnTo>
                        <a:pt x="130" y="1"/>
                      </a:lnTo>
                      <a:lnTo>
                        <a:pt x="124" y="0"/>
                      </a:lnTo>
                      <a:lnTo>
                        <a:pt x="118" y="0"/>
                      </a:lnTo>
                      <a:lnTo>
                        <a:pt x="111" y="2"/>
                      </a:lnTo>
                      <a:lnTo>
                        <a:pt x="103" y="4"/>
                      </a:lnTo>
                      <a:lnTo>
                        <a:pt x="96" y="8"/>
                      </a:lnTo>
                      <a:lnTo>
                        <a:pt x="89" y="12"/>
                      </a:lnTo>
                      <a:lnTo>
                        <a:pt x="81" y="17"/>
                      </a:lnTo>
                      <a:lnTo>
                        <a:pt x="78" y="18"/>
                      </a:lnTo>
                      <a:lnTo>
                        <a:pt x="72" y="18"/>
                      </a:lnTo>
                      <a:lnTo>
                        <a:pt x="62" y="20"/>
                      </a:lnTo>
                      <a:lnTo>
                        <a:pt x="52" y="23"/>
                      </a:lnTo>
                      <a:lnTo>
                        <a:pt x="44" y="26"/>
                      </a:lnTo>
                      <a:lnTo>
                        <a:pt x="37" y="29"/>
                      </a:lnTo>
                      <a:lnTo>
                        <a:pt x="31" y="35"/>
                      </a:lnTo>
                      <a:lnTo>
                        <a:pt x="25" y="40"/>
                      </a:lnTo>
                      <a:lnTo>
                        <a:pt x="22" y="46"/>
                      </a:lnTo>
                      <a:lnTo>
                        <a:pt x="19" y="53"/>
                      </a:lnTo>
                      <a:lnTo>
                        <a:pt x="17" y="62"/>
                      </a:lnTo>
                      <a:lnTo>
                        <a:pt x="14" y="70"/>
                      </a:lnTo>
                      <a:lnTo>
                        <a:pt x="9" y="74"/>
                      </a:lnTo>
                      <a:lnTo>
                        <a:pt x="6" y="79"/>
                      </a:lnTo>
                      <a:lnTo>
                        <a:pt x="1" y="86"/>
                      </a:lnTo>
                      <a:lnTo>
                        <a:pt x="0" y="92"/>
                      </a:lnTo>
                      <a:lnTo>
                        <a:pt x="1" y="100"/>
                      </a:lnTo>
                      <a:lnTo>
                        <a:pt x="4" y="108"/>
                      </a:lnTo>
                      <a:lnTo>
                        <a:pt x="7" y="116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19"/>
                      </a:lnTo>
                      <a:lnTo>
                        <a:pt x="7" y="121"/>
                      </a:lnTo>
                      <a:lnTo>
                        <a:pt x="15" y="122"/>
                      </a:lnTo>
                      <a:lnTo>
                        <a:pt x="24" y="122"/>
                      </a:lnTo>
                      <a:lnTo>
                        <a:pt x="31" y="121"/>
                      </a:lnTo>
                      <a:lnTo>
                        <a:pt x="37" y="119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" name="Freeform 25"/>
                <p:cNvSpPr>
                  <a:spLocks/>
                </p:cNvSpPr>
                <p:nvPr/>
              </p:nvSpPr>
              <p:spPr bwMode="auto">
                <a:xfrm rot="991951">
                  <a:off x="1271" y="1939"/>
                  <a:ext cx="83" cy="178"/>
                </a:xfrm>
                <a:custGeom>
                  <a:avLst/>
                  <a:gdLst>
                    <a:gd name="T0" fmla="*/ 43 w 83"/>
                    <a:gd name="T1" fmla="*/ 34 h 178"/>
                    <a:gd name="T2" fmla="*/ 37 w 83"/>
                    <a:gd name="T3" fmla="*/ 42 h 178"/>
                    <a:gd name="T4" fmla="*/ 32 w 83"/>
                    <a:gd name="T5" fmla="*/ 49 h 178"/>
                    <a:gd name="T6" fmla="*/ 25 w 83"/>
                    <a:gd name="T7" fmla="*/ 60 h 178"/>
                    <a:gd name="T8" fmla="*/ 20 w 83"/>
                    <a:gd name="T9" fmla="*/ 70 h 178"/>
                    <a:gd name="T10" fmla="*/ 15 w 83"/>
                    <a:gd name="T11" fmla="*/ 81 h 178"/>
                    <a:gd name="T12" fmla="*/ 9 w 83"/>
                    <a:gd name="T13" fmla="*/ 92 h 178"/>
                    <a:gd name="T14" fmla="*/ 4 w 83"/>
                    <a:gd name="T15" fmla="*/ 104 h 178"/>
                    <a:gd name="T16" fmla="*/ 0 w 83"/>
                    <a:gd name="T17" fmla="*/ 114 h 178"/>
                    <a:gd name="T18" fmla="*/ 3 w 83"/>
                    <a:gd name="T19" fmla="*/ 121 h 178"/>
                    <a:gd name="T20" fmla="*/ 7 w 83"/>
                    <a:gd name="T21" fmla="*/ 130 h 178"/>
                    <a:gd name="T22" fmla="*/ 9 w 83"/>
                    <a:gd name="T23" fmla="*/ 140 h 178"/>
                    <a:gd name="T24" fmla="*/ 10 w 83"/>
                    <a:gd name="T25" fmla="*/ 153 h 178"/>
                    <a:gd name="T26" fmla="*/ 11 w 83"/>
                    <a:gd name="T27" fmla="*/ 159 h 178"/>
                    <a:gd name="T28" fmla="*/ 11 w 83"/>
                    <a:gd name="T29" fmla="*/ 165 h 178"/>
                    <a:gd name="T30" fmla="*/ 11 w 83"/>
                    <a:gd name="T31" fmla="*/ 171 h 178"/>
                    <a:gd name="T32" fmla="*/ 12 w 83"/>
                    <a:gd name="T33" fmla="*/ 178 h 178"/>
                    <a:gd name="T34" fmla="*/ 18 w 83"/>
                    <a:gd name="T35" fmla="*/ 148 h 178"/>
                    <a:gd name="T36" fmla="*/ 25 w 83"/>
                    <a:gd name="T37" fmla="*/ 119 h 178"/>
                    <a:gd name="T38" fmla="*/ 32 w 83"/>
                    <a:gd name="T39" fmla="*/ 93 h 178"/>
                    <a:gd name="T40" fmla="*/ 38 w 83"/>
                    <a:gd name="T41" fmla="*/ 72 h 178"/>
                    <a:gd name="T42" fmla="*/ 43 w 83"/>
                    <a:gd name="T43" fmla="*/ 61 h 178"/>
                    <a:gd name="T44" fmla="*/ 49 w 83"/>
                    <a:gd name="T45" fmla="*/ 51 h 178"/>
                    <a:gd name="T46" fmla="*/ 54 w 83"/>
                    <a:gd name="T47" fmla="*/ 40 h 178"/>
                    <a:gd name="T48" fmla="*/ 60 w 83"/>
                    <a:gd name="T49" fmla="*/ 30 h 178"/>
                    <a:gd name="T50" fmla="*/ 67 w 83"/>
                    <a:gd name="T51" fmla="*/ 22 h 178"/>
                    <a:gd name="T52" fmla="*/ 72 w 83"/>
                    <a:gd name="T53" fmla="*/ 14 h 178"/>
                    <a:gd name="T54" fmla="*/ 78 w 83"/>
                    <a:gd name="T55" fmla="*/ 7 h 178"/>
                    <a:gd name="T56" fmla="*/ 83 w 83"/>
                    <a:gd name="T57" fmla="*/ 0 h 178"/>
                    <a:gd name="T58" fmla="*/ 83 w 83"/>
                    <a:gd name="T59" fmla="*/ 0 h 178"/>
                    <a:gd name="T60" fmla="*/ 83 w 83"/>
                    <a:gd name="T61" fmla="*/ 0 h 178"/>
                    <a:gd name="T62" fmla="*/ 82 w 83"/>
                    <a:gd name="T63" fmla="*/ 0 h 178"/>
                    <a:gd name="T64" fmla="*/ 82 w 83"/>
                    <a:gd name="T65" fmla="*/ 0 h 178"/>
                    <a:gd name="T66" fmla="*/ 78 w 83"/>
                    <a:gd name="T67" fmla="*/ 3 h 178"/>
                    <a:gd name="T68" fmla="*/ 72 w 83"/>
                    <a:gd name="T69" fmla="*/ 8 h 178"/>
                    <a:gd name="T70" fmla="*/ 68 w 83"/>
                    <a:gd name="T71" fmla="*/ 11 h 178"/>
                    <a:gd name="T72" fmla="*/ 63 w 83"/>
                    <a:gd name="T73" fmla="*/ 16 h 178"/>
                    <a:gd name="T74" fmla="*/ 58 w 83"/>
                    <a:gd name="T75" fmla="*/ 20 h 178"/>
                    <a:gd name="T76" fmla="*/ 53 w 83"/>
                    <a:gd name="T77" fmla="*/ 25 h 178"/>
                    <a:gd name="T78" fmla="*/ 47 w 83"/>
                    <a:gd name="T79" fmla="*/ 29 h 178"/>
                    <a:gd name="T80" fmla="*/ 43 w 83"/>
                    <a:gd name="T81" fmla="*/ 34 h 17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3"/>
                    <a:gd name="T124" fmla="*/ 0 h 178"/>
                    <a:gd name="T125" fmla="*/ 83 w 83"/>
                    <a:gd name="T126" fmla="*/ 178 h 17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3" h="178">
                      <a:moveTo>
                        <a:pt x="43" y="34"/>
                      </a:moveTo>
                      <a:lnTo>
                        <a:pt x="37" y="42"/>
                      </a:lnTo>
                      <a:lnTo>
                        <a:pt x="32" y="49"/>
                      </a:lnTo>
                      <a:lnTo>
                        <a:pt x="25" y="60"/>
                      </a:lnTo>
                      <a:lnTo>
                        <a:pt x="20" y="70"/>
                      </a:lnTo>
                      <a:lnTo>
                        <a:pt x="15" y="81"/>
                      </a:lnTo>
                      <a:lnTo>
                        <a:pt x="9" y="92"/>
                      </a:lnTo>
                      <a:lnTo>
                        <a:pt x="4" y="104"/>
                      </a:lnTo>
                      <a:lnTo>
                        <a:pt x="0" y="114"/>
                      </a:lnTo>
                      <a:lnTo>
                        <a:pt x="3" y="121"/>
                      </a:lnTo>
                      <a:lnTo>
                        <a:pt x="7" y="130"/>
                      </a:lnTo>
                      <a:lnTo>
                        <a:pt x="9" y="140"/>
                      </a:lnTo>
                      <a:lnTo>
                        <a:pt x="10" y="153"/>
                      </a:lnTo>
                      <a:lnTo>
                        <a:pt x="11" y="159"/>
                      </a:lnTo>
                      <a:lnTo>
                        <a:pt x="11" y="165"/>
                      </a:lnTo>
                      <a:lnTo>
                        <a:pt x="11" y="171"/>
                      </a:lnTo>
                      <a:lnTo>
                        <a:pt x="12" y="178"/>
                      </a:lnTo>
                      <a:lnTo>
                        <a:pt x="18" y="148"/>
                      </a:lnTo>
                      <a:lnTo>
                        <a:pt x="25" y="119"/>
                      </a:lnTo>
                      <a:lnTo>
                        <a:pt x="32" y="93"/>
                      </a:lnTo>
                      <a:lnTo>
                        <a:pt x="38" y="72"/>
                      </a:lnTo>
                      <a:lnTo>
                        <a:pt x="43" y="61"/>
                      </a:lnTo>
                      <a:lnTo>
                        <a:pt x="49" y="51"/>
                      </a:lnTo>
                      <a:lnTo>
                        <a:pt x="54" y="40"/>
                      </a:lnTo>
                      <a:lnTo>
                        <a:pt x="60" y="30"/>
                      </a:lnTo>
                      <a:lnTo>
                        <a:pt x="67" y="22"/>
                      </a:lnTo>
                      <a:lnTo>
                        <a:pt x="72" y="14"/>
                      </a:lnTo>
                      <a:lnTo>
                        <a:pt x="78" y="7"/>
                      </a:lnTo>
                      <a:lnTo>
                        <a:pt x="83" y="0"/>
                      </a:lnTo>
                      <a:lnTo>
                        <a:pt x="82" y="0"/>
                      </a:lnTo>
                      <a:lnTo>
                        <a:pt x="78" y="3"/>
                      </a:lnTo>
                      <a:lnTo>
                        <a:pt x="72" y="8"/>
                      </a:lnTo>
                      <a:lnTo>
                        <a:pt x="68" y="11"/>
                      </a:lnTo>
                      <a:lnTo>
                        <a:pt x="63" y="16"/>
                      </a:lnTo>
                      <a:lnTo>
                        <a:pt x="58" y="20"/>
                      </a:lnTo>
                      <a:lnTo>
                        <a:pt x="53" y="25"/>
                      </a:lnTo>
                      <a:lnTo>
                        <a:pt x="47" y="29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" name="Freeform 26"/>
                <p:cNvSpPr>
                  <a:spLocks/>
                </p:cNvSpPr>
                <p:nvPr/>
              </p:nvSpPr>
              <p:spPr bwMode="auto">
                <a:xfrm rot="991951">
                  <a:off x="1137" y="1845"/>
                  <a:ext cx="240" cy="184"/>
                </a:xfrm>
                <a:custGeom>
                  <a:avLst/>
                  <a:gdLst>
                    <a:gd name="T0" fmla="*/ 240 w 240"/>
                    <a:gd name="T1" fmla="*/ 73 h 184"/>
                    <a:gd name="T2" fmla="*/ 239 w 240"/>
                    <a:gd name="T3" fmla="*/ 73 h 184"/>
                    <a:gd name="T4" fmla="*/ 237 w 240"/>
                    <a:gd name="T5" fmla="*/ 73 h 184"/>
                    <a:gd name="T6" fmla="*/ 234 w 240"/>
                    <a:gd name="T7" fmla="*/ 72 h 184"/>
                    <a:gd name="T8" fmla="*/ 226 w 240"/>
                    <a:gd name="T9" fmla="*/ 73 h 184"/>
                    <a:gd name="T10" fmla="*/ 213 w 240"/>
                    <a:gd name="T11" fmla="*/ 79 h 184"/>
                    <a:gd name="T12" fmla="*/ 192 w 240"/>
                    <a:gd name="T13" fmla="*/ 85 h 184"/>
                    <a:gd name="T14" fmla="*/ 182 w 240"/>
                    <a:gd name="T15" fmla="*/ 76 h 184"/>
                    <a:gd name="T16" fmla="*/ 182 w 240"/>
                    <a:gd name="T17" fmla="*/ 72 h 184"/>
                    <a:gd name="T18" fmla="*/ 181 w 240"/>
                    <a:gd name="T19" fmla="*/ 55 h 184"/>
                    <a:gd name="T20" fmla="*/ 172 w 240"/>
                    <a:gd name="T21" fmla="*/ 32 h 184"/>
                    <a:gd name="T22" fmla="*/ 157 w 240"/>
                    <a:gd name="T23" fmla="*/ 34 h 184"/>
                    <a:gd name="T24" fmla="*/ 146 w 240"/>
                    <a:gd name="T25" fmla="*/ 41 h 184"/>
                    <a:gd name="T26" fmla="*/ 139 w 240"/>
                    <a:gd name="T27" fmla="*/ 38 h 184"/>
                    <a:gd name="T28" fmla="*/ 133 w 240"/>
                    <a:gd name="T29" fmla="*/ 29 h 184"/>
                    <a:gd name="T30" fmla="*/ 126 w 240"/>
                    <a:gd name="T31" fmla="*/ 24 h 184"/>
                    <a:gd name="T32" fmla="*/ 116 w 240"/>
                    <a:gd name="T33" fmla="*/ 22 h 184"/>
                    <a:gd name="T34" fmla="*/ 104 w 240"/>
                    <a:gd name="T35" fmla="*/ 20 h 184"/>
                    <a:gd name="T36" fmla="*/ 86 w 240"/>
                    <a:gd name="T37" fmla="*/ 15 h 184"/>
                    <a:gd name="T38" fmla="*/ 73 w 240"/>
                    <a:gd name="T39" fmla="*/ 4 h 184"/>
                    <a:gd name="T40" fmla="*/ 61 w 240"/>
                    <a:gd name="T41" fmla="*/ 0 h 184"/>
                    <a:gd name="T42" fmla="*/ 54 w 240"/>
                    <a:gd name="T43" fmla="*/ 6 h 184"/>
                    <a:gd name="T44" fmla="*/ 46 w 240"/>
                    <a:gd name="T45" fmla="*/ 15 h 184"/>
                    <a:gd name="T46" fmla="*/ 36 w 240"/>
                    <a:gd name="T47" fmla="*/ 23 h 184"/>
                    <a:gd name="T48" fmla="*/ 24 w 240"/>
                    <a:gd name="T49" fmla="*/ 28 h 184"/>
                    <a:gd name="T50" fmla="*/ 8 w 240"/>
                    <a:gd name="T51" fmla="*/ 29 h 184"/>
                    <a:gd name="T52" fmla="*/ 0 w 240"/>
                    <a:gd name="T53" fmla="*/ 33 h 184"/>
                    <a:gd name="T54" fmla="*/ 1 w 240"/>
                    <a:gd name="T55" fmla="*/ 46 h 184"/>
                    <a:gd name="T56" fmla="*/ 6 w 240"/>
                    <a:gd name="T57" fmla="*/ 64 h 184"/>
                    <a:gd name="T58" fmla="*/ 12 w 240"/>
                    <a:gd name="T59" fmla="*/ 86 h 184"/>
                    <a:gd name="T60" fmla="*/ 38 w 240"/>
                    <a:gd name="T61" fmla="*/ 90 h 184"/>
                    <a:gd name="T62" fmla="*/ 80 w 240"/>
                    <a:gd name="T63" fmla="*/ 130 h 184"/>
                    <a:gd name="T64" fmla="*/ 85 w 240"/>
                    <a:gd name="T65" fmla="*/ 137 h 184"/>
                    <a:gd name="T66" fmla="*/ 98 w 240"/>
                    <a:gd name="T67" fmla="*/ 154 h 184"/>
                    <a:gd name="T68" fmla="*/ 115 w 240"/>
                    <a:gd name="T69" fmla="*/ 172 h 184"/>
                    <a:gd name="T70" fmla="*/ 133 w 240"/>
                    <a:gd name="T71" fmla="*/ 184 h 184"/>
                    <a:gd name="T72" fmla="*/ 140 w 240"/>
                    <a:gd name="T73" fmla="*/ 181 h 184"/>
                    <a:gd name="T74" fmla="*/ 147 w 240"/>
                    <a:gd name="T75" fmla="*/ 178 h 184"/>
                    <a:gd name="T76" fmla="*/ 157 w 240"/>
                    <a:gd name="T77" fmla="*/ 171 h 184"/>
                    <a:gd name="T78" fmla="*/ 164 w 240"/>
                    <a:gd name="T79" fmla="*/ 171 h 184"/>
                    <a:gd name="T80" fmla="*/ 165 w 240"/>
                    <a:gd name="T81" fmla="*/ 171 h 184"/>
                    <a:gd name="T82" fmla="*/ 165 w 240"/>
                    <a:gd name="T83" fmla="*/ 172 h 184"/>
                    <a:gd name="T84" fmla="*/ 173 w 240"/>
                    <a:gd name="T85" fmla="*/ 154 h 184"/>
                    <a:gd name="T86" fmla="*/ 182 w 240"/>
                    <a:gd name="T87" fmla="*/ 136 h 184"/>
                    <a:gd name="T88" fmla="*/ 192 w 240"/>
                    <a:gd name="T89" fmla="*/ 120 h 184"/>
                    <a:gd name="T90" fmla="*/ 201 w 240"/>
                    <a:gd name="T91" fmla="*/ 108 h 184"/>
                    <a:gd name="T92" fmla="*/ 211 w 240"/>
                    <a:gd name="T93" fmla="*/ 99 h 184"/>
                    <a:gd name="T94" fmla="*/ 221 w 240"/>
                    <a:gd name="T95" fmla="*/ 90 h 184"/>
                    <a:gd name="T96" fmla="*/ 230 w 240"/>
                    <a:gd name="T97" fmla="*/ 82 h 184"/>
                    <a:gd name="T98" fmla="*/ 240 w 240"/>
                    <a:gd name="T99" fmla="*/ 74 h 18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40"/>
                    <a:gd name="T151" fmla="*/ 0 h 184"/>
                    <a:gd name="T152" fmla="*/ 240 w 240"/>
                    <a:gd name="T153" fmla="*/ 184 h 18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40" h="184">
                      <a:moveTo>
                        <a:pt x="240" y="74"/>
                      </a:moveTo>
                      <a:lnTo>
                        <a:pt x="240" y="73"/>
                      </a:lnTo>
                      <a:lnTo>
                        <a:pt x="239" y="73"/>
                      </a:lnTo>
                      <a:lnTo>
                        <a:pt x="237" y="73"/>
                      </a:lnTo>
                      <a:lnTo>
                        <a:pt x="235" y="72"/>
                      </a:lnTo>
                      <a:lnTo>
                        <a:pt x="234" y="72"/>
                      </a:lnTo>
                      <a:lnTo>
                        <a:pt x="231" y="70"/>
                      </a:lnTo>
                      <a:lnTo>
                        <a:pt x="226" y="73"/>
                      </a:lnTo>
                      <a:lnTo>
                        <a:pt x="220" y="76"/>
                      </a:lnTo>
                      <a:lnTo>
                        <a:pt x="213" y="79"/>
                      </a:lnTo>
                      <a:lnTo>
                        <a:pt x="205" y="83"/>
                      </a:lnTo>
                      <a:lnTo>
                        <a:pt x="192" y="85"/>
                      </a:lnTo>
                      <a:lnTo>
                        <a:pt x="185" y="82"/>
                      </a:lnTo>
                      <a:lnTo>
                        <a:pt x="182" y="76"/>
                      </a:lnTo>
                      <a:lnTo>
                        <a:pt x="182" y="74"/>
                      </a:lnTo>
                      <a:lnTo>
                        <a:pt x="182" y="72"/>
                      </a:lnTo>
                      <a:lnTo>
                        <a:pt x="182" y="65"/>
                      </a:lnTo>
                      <a:lnTo>
                        <a:pt x="181" y="55"/>
                      </a:lnTo>
                      <a:lnTo>
                        <a:pt x="177" y="41"/>
                      </a:lnTo>
                      <a:lnTo>
                        <a:pt x="172" y="32"/>
                      </a:lnTo>
                      <a:lnTo>
                        <a:pt x="165" y="31"/>
                      </a:lnTo>
                      <a:lnTo>
                        <a:pt x="157" y="34"/>
                      </a:lnTo>
                      <a:lnTo>
                        <a:pt x="151" y="39"/>
                      </a:lnTo>
                      <a:lnTo>
                        <a:pt x="146" y="41"/>
                      </a:lnTo>
                      <a:lnTo>
                        <a:pt x="142" y="41"/>
                      </a:lnTo>
                      <a:lnTo>
                        <a:pt x="139" y="38"/>
                      </a:lnTo>
                      <a:lnTo>
                        <a:pt x="135" y="32"/>
                      </a:lnTo>
                      <a:lnTo>
                        <a:pt x="133" y="29"/>
                      </a:lnTo>
                      <a:lnTo>
                        <a:pt x="130" y="26"/>
                      </a:lnTo>
                      <a:lnTo>
                        <a:pt x="126" y="24"/>
                      </a:lnTo>
                      <a:lnTo>
                        <a:pt x="122" y="23"/>
                      </a:lnTo>
                      <a:lnTo>
                        <a:pt x="116" y="22"/>
                      </a:lnTo>
                      <a:lnTo>
                        <a:pt x="111" y="21"/>
                      </a:lnTo>
                      <a:lnTo>
                        <a:pt x="104" y="20"/>
                      </a:lnTo>
                      <a:lnTo>
                        <a:pt x="97" y="18"/>
                      </a:lnTo>
                      <a:lnTo>
                        <a:pt x="86" y="15"/>
                      </a:lnTo>
                      <a:lnTo>
                        <a:pt x="79" y="9"/>
                      </a:lnTo>
                      <a:lnTo>
                        <a:pt x="73" y="4"/>
                      </a:lnTo>
                      <a:lnTo>
                        <a:pt x="65" y="0"/>
                      </a:lnTo>
                      <a:lnTo>
                        <a:pt x="61" y="0"/>
                      </a:lnTo>
                      <a:lnTo>
                        <a:pt x="58" y="3"/>
                      </a:lnTo>
                      <a:lnTo>
                        <a:pt x="54" y="6"/>
                      </a:lnTo>
                      <a:lnTo>
                        <a:pt x="50" y="9"/>
                      </a:lnTo>
                      <a:lnTo>
                        <a:pt x="46" y="15"/>
                      </a:lnTo>
                      <a:lnTo>
                        <a:pt x="42" y="20"/>
                      </a:lnTo>
                      <a:lnTo>
                        <a:pt x="36" y="23"/>
                      </a:lnTo>
                      <a:lnTo>
                        <a:pt x="30" y="26"/>
                      </a:lnTo>
                      <a:lnTo>
                        <a:pt x="24" y="28"/>
                      </a:lnTo>
                      <a:lnTo>
                        <a:pt x="17" y="29"/>
                      </a:lnTo>
                      <a:lnTo>
                        <a:pt x="8" y="29"/>
                      </a:lnTo>
                      <a:lnTo>
                        <a:pt x="0" y="28"/>
                      </a:lnTo>
                      <a:lnTo>
                        <a:pt x="0" y="33"/>
                      </a:lnTo>
                      <a:lnTo>
                        <a:pt x="1" y="39"/>
                      </a:lnTo>
                      <a:lnTo>
                        <a:pt x="1" y="46"/>
                      </a:lnTo>
                      <a:lnTo>
                        <a:pt x="2" y="51"/>
                      </a:lnTo>
                      <a:lnTo>
                        <a:pt x="6" y="64"/>
                      </a:lnTo>
                      <a:lnTo>
                        <a:pt x="9" y="75"/>
                      </a:lnTo>
                      <a:lnTo>
                        <a:pt x="12" y="86"/>
                      </a:lnTo>
                      <a:lnTo>
                        <a:pt x="17" y="96"/>
                      </a:lnTo>
                      <a:lnTo>
                        <a:pt x="38" y="90"/>
                      </a:lnTo>
                      <a:lnTo>
                        <a:pt x="56" y="143"/>
                      </a:lnTo>
                      <a:lnTo>
                        <a:pt x="80" y="130"/>
                      </a:lnTo>
                      <a:lnTo>
                        <a:pt x="81" y="132"/>
                      </a:lnTo>
                      <a:lnTo>
                        <a:pt x="85" y="137"/>
                      </a:lnTo>
                      <a:lnTo>
                        <a:pt x="90" y="145"/>
                      </a:lnTo>
                      <a:lnTo>
                        <a:pt x="98" y="154"/>
                      </a:lnTo>
                      <a:lnTo>
                        <a:pt x="106" y="163"/>
                      </a:lnTo>
                      <a:lnTo>
                        <a:pt x="115" y="172"/>
                      </a:lnTo>
                      <a:lnTo>
                        <a:pt x="124" y="180"/>
                      </a:lnTo>
                      <a:lnTo>
                        <a:pt x="133" y="184"/>
                      </a:lnTo>
                      <a:lnTo>
                        <a:pt x="137" y="182"/>
                      </a:lnTo>
                      <a:lnTo>
                        <a:pt x="140" y="181"/>
                      </a:lnTo>
                      <a:lnTo>
                        <a:pt x="143" y="179"/>
                      </a:lnTo>
                      <a:lnTo>
                        <a:pt x="147" y="178"/>
                      </a:lnTo>
                      <a:lnTo>
                        <a:pt x="151" y="174"/>
                      </a:lnTo>
                      <a:lnTo>
                        <a:pt x="157" y="171"/>
                      </a:lnTo>
                      <a:lnTo>
                        <a:pt x="160" y="170"/>
                      </a:lnTo>
                      <a:lnTo>
                        <a:pt x="164" y="171"/>
                      </a:lnTo>
                      <a:lnTo>
                        <a:pt x="165" y="171"/>
                      </a:lnTo>
                      <a:lnTo>
                        <a:pt x="165" y="172"/>
                      </a:lnTo>
                      <a:lnTo>
                        <a:pt x="169" y="163"/>
                      </a:lnTo>
                      <a:lnTo>
                        <a:pt x="173" y="154"/>
                      </a:lnTo>
                      <a:lnTo>
                        <a:pt x="177" y="145"/>
                      </a:lnTo>
                      <a:lnTo>
                        <a:pt x="182" y="136"/>
                      </a:lnTo>
                      <a:lnTo>
                        <a:pt x="186" y="128"/>
                      </a:lnTo>
                      <a:lnTo>
                        <a:pt x="192" y="120"/>
                      </a:lnTo>
                      <a:lnTo>
                        <a:pt x="196" y="113"/>
                      </a:lnTo>
                      <a:lnTo>
                        <a:pt x="201" y="108"/>
                      </a:lnTo>
                      <a:lnTo>
                        <a:pt x="205" y="103"/>
                      </a:lnTo>
                      <a:lnTo>
                        <a:pt x="211" y="99"/>
                      </a:lnTo>
                      <a:lnTo>
                        <a:pt x="216" y="94"/>
                      </a:lnTo>
                      <a:lnTo>
                        <a:pt x="221" y="90"/>
                      </a:lnTo>
                      <a:lnTo>
                        <a:pt x="226" y="85"/>
                      </a:lnTo>
                      <a:lnTo>
                        <a:pt x="230" y="82"/>
                      </a:lnTo>
                      <a:lnTo>
                        <a:pt x="236" y="77"/>
                      </a:lnTo>
                      <a:lnTo>
                        <a:pt x="240" y="7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" name="Freeform 27"/>
                <p:cNvSpPr>
                  <a:spLocks/>
                </p:cNvSpPr>
                <p:nvPr/>
              </p:nvSpPr>
              <p:spPr bwMode="auto">
                <a:xfrm rot="991951">
                  <a:off x="1257" y="2021"/>
                  <a:ext cx="18" cy="18"/>
                </a:xfrm>
                <a:custGeom>
                  <a:avLst/>
                  <a:gdLst>
                    <a:gd name="T0" fmla="*/ 0 w 18"/>
                    <a:gd name="T1" fmla="*/ 8 h 18"/>
                    <a:gd name="T2" fmla="*/ 0 w 18"/>
                    <a:gd name="T3" fmla="*/ 8 h 18"/>
                    <a:gd name="T4" fmla="*/ 0 w 18"/>
                    <a:gd name="T5" fmla="*/ 8 h 18"/>
                    <a:gd name="T6" fmla="*/ 0 w 18"/>
                    <a:gd name="T7" fmla="*/ 8 h 18"/>
                    <a:gd name="T8" fmla="*/ 0 w 18"/>
                    <a:gd name="T9" fmla="*/ 8 h 18"/>
                    <a:gd name="T10" fmla="*/ 3 w 18"/>
                    <a:gd name="T11" fmla="*/ 10 h 18"/>
                    <a:gd name="T12" fmla="*/ 5 w 18"/>
                    <a:gd name="T13" fmla="*/ 12 h 18"/>
                    <a:gd name="T14" fmla="*/ 9 w 18"/>
                    <a:gd name="T15" fmla="*/ 14 h 18"/>
                    <a:gd name="T16" fmla="*/ 11 w 18"/>
                    <a:gd name="T17" fmla="*/ 18 h 18"/>
                    <a:gd name="T18" fmla="*/ 13 w 18"/>
                    <a:gd name="T19" fmla="*/ 14 h 18"/>
                    <a:gd name="T20" fmla="*/ 14 w 18"/>
                    <a:gd name="T21" fmla="*/ 10 h 18"/>
                    <a:gd name="T22" fmla="*/ 17 w 18"/>
                    <a:gd name="T23" fmla="*/ 6 h 18"/>
                    <a:gd name="T24" fmla="*/ 18 w 18"/>
                    <a:gd name="T25" fmla="*/ 2 h 18"/>
                    <a:gd name="T26" fmla="*/ 18 w 18"/>
                    <a:gd name="T27" fmla="*/ 2 h 18"/>
                    <a:gd name="T28" fmla="*/ 18 w 18"/>
                    <a:gd name="T29" fmla="*/ 1 h 18"/>
                    <a:gd name="T30" fmla="*/ 17 w 18"/>
                    <a:gd name="T31" fmla="*/ 1 h 18"/>
                    <a:gd name="T32" fmla="*/ 17 w 18"/>
                    <a:gd name="T33" fmla="*/ 1 h 18"/>
                    <a:gd name="T34" fmla="*/ 13 w 18"/>
                    <a:gd name="T35" fmla="*/ 0 h 18"/>
                    <a:gd name="T36" fmla="*/ 10 w 18"/>
                    <a:gd name="T37" fmla="*/ 1 h 18"/>
                    <a:gd name="T38" fmla="*/ 4 w 18"/>
                    <a:gd name="T39" fmla="*/ 4 h 18"/>
                    <a:gd name="T40" fmla="*/ 0 w 18"/>
                    <a:gd name="T41" fmla="*/ 8 h 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8"/>
                    <a:gd name="T64" fmla="*/ 0 h 18"/>
                    <a:gd name="T65" fmla="*/ 18 w 18"/>
                    <a:gd name="T66" fmla="*/ 18 h 1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8" h="1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3" y="10"/>
                      </a:lnTo>
                      <a:lnTo>
                        <a:pt x="5" y="12"/>
                      </a:lnTo>
                      <a:lnTo>
                        <a:pt x="9" y="14"/>
                      </a:lnTo>
                      <a:lnTo>
                        <a:pt x="11" y="18"/>
                      </a:lnTo>
                      <a:lnTo>
                        <a:pt x="13" y="14"/>
                      </a:lnTo>
                      <a:lnTo>
                        <a:pt x="14" y="10"/>
                      </a:lnTo>
                      <a:lnTo>
                        <a:pt x="17" y="6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A54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" name="Freeform 28"/>
                <p:cNvSpPr>
                  <a:spLocks/>
                </p:cNvSpPr>
                <p:nvPr/>
              </p:nvSpPr>
              <p:spPr bwMode="auto">
                <a:xfrm rot="991951">
                  <a:off x="1142" y="1920"/>
                  <a:ext cx="116" cy="98"/>
                </a:xfrm>
                <a:custGeom>
                  <a:avLst/>
                  <a:gdLst>
                    <a:gd name="T0" fmla="*/ 114 w 116"/>
                    <a:gd name="T1" fmla="*/ 96 h 98"/>
                    <a:gd name="T2" fmla="*/ 115 w 116"/>
                    <a:gd name="T3" fmla="*/ 96 h 98"/>
                    <a:gd name="T4" fmla="*/ 115 w 116"/>
                    <a:gd name="T5" fmla="*/ 94 h 98"/>
                    <a:gd name="T6" fmla="*/ 115 w 116"/>
                    <a:gd name="T7" fmla="*/ 94 h 98"/>
                    <a:gd name="T8" fmla="*/ 116 w 116"/>
                    <a:gd name="T9" fmla="*/ 94 h 98"/>
                    <a:gd name="T10" fmla="*/ 107 w 116"/>
                    <a:gd name="T11" fmla="*/ 90 h 98"/>
                    <a:gd name="T12" fmla="*/ 98 w 116"/>
                    <a:gd name="T13" fmla="*/ 82 h 98"/>
                    <a:gd name="T14" fmla="*/ 89 w 116"/>
                    <a:gd name="T15" fmla="*/ 73 h 98"/>
                    <a:gd name="T16" fmla="*/ 81 w 116"/>
                    <a:gd name="T17" fmla="*/ 64 h 98"/>
                    <a:gd name="T18" fmla="*/ 73 w 116"/>
                    <a:gd name="T19" fmla="*/ 55 h 98"/>
                    <a:gd name="T20" fmla="*/ 68 w 116"/>
                    <a:gd name="T21" fmla="*/ 47 h 98"/>
                    <a:gd name="T22" fmla="*/ 64 w 116"/>
                    <a:gd name="T23" fmla="*/ 42 h 98"/>
                    <a:gd name="T24" fmla="*/ 63 w 116"/>
                    <a:gd name="T25" fmla="*/ 40 h 98"/>
                    <a:gd name="T26" fmla="*/ 39 w 116"/>
                    <a:gd name="T27" fmla="*/ 53 h 98"/>
                    <a:gd name="T28" fmla="*/ 21 w 116"/>
                    <a:gd name="T29" fmla="*/ 0 h 98"/>
                    <a:gd name="T30" fmla="*/ 0 w 116"/>
                    <a:gd name="T31" fmla="*/ 6 h 98"/>
                    <a:gd name="T32" fmla="*/ 13 w 116"/>
                    <a:gd name="T33" fmla="*/ 33 h 98"/>
                    <a:gd name="T34" fmla="*/ 28 w 116"/>
                    <a:gd name="T35" fmla="*/ 55 h 98"/>
                    <a:gd name="T36" fmla="*/ 44 w 116"/>
                    <a:gd name="T37" fmla="*/ 72 h 98"/>
                    <a:gd name="T38" fmla="*/ 60 w 116"/>
                    <a:gd name="T39" fmla="*/ 84 h 98"/>
                    <a:gd name="T40" fmla="*/ 76 w 116"/>
                    <a:gd name="T41" fmla="*/ 93 h 98"/>
                    <a:gd name="T42" fmla="*/ 90 w 116"/>
                    <a:gd name="T43" fmla="*/ 98 h 98"/>
                    <a:gd name="T44" fmla="*/ 103 w 116"/>
                    <a:gd name="T45" fmla="*/ 98 h 98"/>
                    <a:gd name="T46" fmla="*/ 114 w 116"/>
                    <a:gd name="T47" fmla="*/ 96 h 9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6"/>
                    <a:gd name="T73" fmla="*/ 0 h 98"/>
                    <a:gd name="T74" fmla="*/ 116 w 116"/>
                    <a:gd name="T75" fmla="*/ 98 h 9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6" h="98">
                      <a:moveTo>
                        <a:pt x="114" y="96"/>
                      </a:moveTo>
                      <a:lnTo>
                        <a:pt x="115" y="96"/>
                      </a:lnTo>
                      <a:lnTo>
                        <a:pt x="115" y="94"/>
                      </a:lnTo>
                      <a:lnTo>
                        <a:pt x="116" y="94"/>
                      </a:lnTo>
                      <a:lnTo>
                        <a:pt x="107" y="90"/>
                      </a:lnTo>
                      <a:lnTo>
                        <a:pt x="98" y="82"/>
                      </a:lnTo>
                      <a:lnTo>
                        <a:pt x="89" y="73"/>
                      </a:lnTo>
                      <a:lnTo>
                        <a:pt x="81" y="64"/>
                      </a:lnTo>
                      <a:lnTo>
                        <a:pt x="73" y="55"/>
                      </a:lnTo>
                      <a:lnTo>
                        <a:pt x="68" y="47"/>
                      </a:lnTo>
                      <a:lnTo>
                        <a:pt x="64" y="42"/>
                      </a:lnTo>
                      <a:lnTo>
                        <a:pt x="63" y="40"/>
                      </a:lnTo>
                      <a:lnTo>
                        <a:pt x="39" y="53"/>
                      </a:lnTo>
                      <a:lnTo>
                        <a:pt x="21" y="0"/>
                      </a:lnTo>
                      <a:lnTo>
                        <a:pt x="0" y="6"/>
                      </a:lnTo>
                      <a:lnTo>
                        <a:pt x="13" y="33"/>
                      </a:lnTo>
                      <a:lnTo>
                        <a:pt x="28" y="55"/>
                      </a:lnTo>
                      <a:lnTo>
                        <a:pt x="44" y="72"/>
                      </a:lnTo>
                      <a:lnTo>
                        <a:pt x="60" y="84"/>
                      </a:lnTo>
                      <a:lnTo>
                        <a:pt x="76" y="93"/>
                      </a:lnTo>
                      <a:lnTo>
                        <a:pt x="90" y="98"/>
                      </a:lnTo>
                      <a:lnTo>
                        <a:pt x="103" y="98"/>
                      </a:lnTo>
                      <a:lnTo>
                        <a:pt x="114" y="96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" name="Freeform 29"/>
                <p:cNvSpPr>
                  <a:spLocks/>
                </p:cNvSpPr>
                <p:nvPr/>
              </p:nvSpPr>
              <p:spPr bwMode="auto">
                <a:xfrm rot="991951">
                  <a:off x="1218" y="1907"/>
                  <a:ext cx="27" cy="16"/>
                </a:xfrm>
                <a:custGeom>
                  <a:avLst/>
                  <a:gdLst>
                    <a:gd name="T0" fmla="*/ 15 w 27"/>
                    <a:gd name="T1" fmla="*/ 15 h 16"/>
                    <a:gd name="T2" fmla="*/ 21 w 27"/>
                    <a:gd name="T3" fmla="*/ 12 h 16"/>
                    <a:gd name="T4" fmla="*/ 24 w 27"/>
                    <a:gd name="T5" fmla="*/ 8 h 16"/>
                    <a:gd name="T6" fmla="*/ 27 w 27"/>
                    <a:gd name="T7" fmla="*/ 6 h 16"/>
                    <a:gd name="T8" fmla="*/ 27 w 27"/>
                    <a:gd name="T9" fmla="*/ 3 h 16"/>
                    <a:gd name="T10" fmla="*/ 24 w 27"/>
                    <a:gd name="T11" fmla="*/ 0 h 16"/>
                    <a:gd name="T12" fmla="*/ 21 w 27"/>
                    <a:gd name="T13" fmla="*/ 0 h 16"/>
                    <a:gd name="T14" fmla="*/ 17 w 27"/>
                    <a:gd name="T15" fmla="*/ 0 h 16"/>
                    <a:gd name="T16" fmla="*/ 11 w 27"/>
                    <a:gd name="T17" fmla="*/ 3 h 16"/>
                    <a:gd name="T18" fmla="*/ 5 w 27"/>
                    <a:gd name="T19" fmla="*/ 5 h 16"/>
                    <a:gd name="T20" fmla="*/ 2 w 27"/>
                    <a:gd name="T21" fmla="*/ 8 h 16"/>
                    <a:gd name="T22" fmla="*/ 0 w 27"/>
                    <a:gd name="T23" fmla="*/ 12 h 16"/>
                    <a:gd name="T24" fmla="*/ 0 w 27"/>
                    <a:gd name="T25" fmla="*/ 14 h 16"/>
                    <a:gd name="T26" fmla="*/ 2 w 27"/>
                    <a:gd name="T27" fmla="*/ 16 h 16"/>
                    <a:gd name="T28" fmla="*/ 5 w 27"/>
                    <a:gd name="T29" fmla="*/ 16 h 16"/>
                    <a:gd name="T30" fmla="*/ 10 w 27"/>
                    <a:gd name="T31" fmla="*/ 16 h 16"/>
                    <a:gd name="T32" fmla="*/ 15 w 27"/>
                    <a:gd name="T33" fmla="*/ 15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16"/>
                    <a:gd name="T53" fmla="*/ 27 w 27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16">
                      <a:moveTo>
                        <a:pt x="15" y="15"/>
                      </a:moveTo>
                      <a:lnTo>
                        <a:pt x="21" y="12"/>
                      </a:lnTo>
                      <a:lnTo>
                        <a:pt x="24" y="8"/>
                      </a:lnTo>
                      <a:lnTo>
                        <a:pt x="27" y="6"/>
                      </a:lnTo>
                      <a:lnTo>
                        <a:pt x="27" y="3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1" y="3"/>
                      </a:lnTo>
                      <a:lnTo>
                        <a:pt x="5" y="5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" name="Freeform 30"/>
                <p:cNvSpPr>
                  <a:spLocks/>
                </p:cNvSpPr>
                <p:nvPr/>
              </p:nvSpPr>
              <p:spPr bwMode="auto">
                <a:xfrm rot="991951">
                  <a:off x="1264" y="1988"/>
                  <a:ext cx="21" cy="49"/>
                </a:xfrm>
                <a:custGeom>
                  <a:avLst/>
                  <a:gdLst>
                    <a:gd name="T0" fmla="*/ 10 w 21"/>
                    <a:gd name="T1" fmla="*/ 49 h 49"/>
                    <a:gd name="T2" fmla="*/ 17 w 21"/>
                    <a:gd name="T3" fmla="*/ 38 h 49"/>
                    <a:gd name="T4" fmla="*/ 20 w 21"/>
                    <a:gd name="T5" fmla="*/ 26 h 49"/>
                    <a:gd name="T6" fmla="*/ 21 w 21"/>
                    <a:gd name="T7" fmla="*/ 13 h 49"/>
                    <a:gd name="T8" fmla="*/ 19 w 21"/>
                    <a:gd name="T9" fmla="*/ 0 h 49"/>
                    <a:gd name="T10" fmla="*/ 7 w 21"/>
                    <a:gd name="T11" fmla="*/ 2 h 49"/>
                    <a:gd name="T12" fmla="*/ 8 w 21"/>
                    <a:gd name="T13" fmla="*/ 12 h 49"/>
                    <a:gd name="T14" fmla="*/ 7 w 21"/>
                    <a:gd name="T15" fmla="*/ 22 h 49"/>
                    <a:gd name="T16" fmla="*/ 4 w 21"/>
                    <a:gd name="T17" fmla="*/ 32 h 49"/>
                    <a:gd name="T18" fmla="*/ 0 w 21"/>
                    <a:gd name="T19" fmla="*/ 40 h 49"/>
                    <a:gd name="T20" fmla="*/ 10 w 21"/>
                    <a:gd name="T21" fmla="*/ 49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49"/>
                    <a:gd name="T35" fmla="*/ 21 w 21"/>
                    <a:gd name="T36" fmla="*/ 49 h 4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49">
                      <a:moveTo>
                        <a:pt x="10" y="49"/>
                      </a:moveTo>
                      <a:lnTo>
                        <a:pt x="17" y="38"/>
                      </a:lnTo>
                      <a:lnTo>
                        <a:pt x="20" y="26"/>
                      </a:lnTo>
                      <a:lnTo>
                        <a:pt x="21" y="13"/>
                      </a:lnTo>
                      <a:lnTo>
                        <a:pt x="19" y="0"/>
                      </a:lnTo>
                      <a:lnTo>
                        <a:pt x="7" y="2"/>
                      </a:lnTo>
                      <a:lnTo>
                        <a:pt x="8" y="12"/>
                      </a:lnTo>
                      <a:lnTo>
                        <a:pt x="7" y="22"/>
                      </a:lnTo>
                      <a:lnTo>
                        <a:pt x="4" y="32"/>
                      </a:lnTo>
                      <a:lnTo>
                        <a:pt x="0" y="40"/>
                      </a:lnTo>
                      <a:lnTo>
                        <a:pt x="10" y="49"/>
                      </a:lnTo>
                      <a:close/>
                    </a:path>
                  </a:pathLst>
                </a:custGeom>
                <a:solidFill>
                  <a:srgbClr val="C487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" name="Group 31"/>
              <p:cNvGrpSpPr>
                <a:grpSpLocks/>
              </p:cNvGrpSpPr>
              <p:nvPr/>
            </p:nvGrpSpPr>
            <p:grpSpPr bwMode="auto">
              <a:xfrm>
                <a:off x="276" y="1936"/>
                <a:ext cx="2496" cy="1921"/>
                <a:chOff x="276" y="1936"/>
                <a:chExt cx="2496" cy="1921"/>
              </a:xfrm>
            </p:grpSpPr>
            <p:sp>
              <p:nvSpPr>
                <p:cNvPr id="25" name="Rectangle 32"/>
                <p:cNvSpPr>
                  <a:spLocks noChangeArrowheads="1"/>
                </p:cNvSpPr>
                <p:nvPr/>
              </p:nvSpPr>
              <p:spPr bwMode="auto">
                <a:xfrm>
                  <a:off x="276" y="3817"/>
                  <a:ext cx="2496" cy="4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" name="Rectangle 33"/>
                <p:cNvSpPr>
                  <a:spLocks noChangeArrowheads="1"/>
                </p:cNvSpPr>
                <p:nvPr/>
              </p:nvSpPr>
              <p:spPr bwMode="auto">
                <a:xfrm rot="5400000">
                  <a:off x="-654" y="2866"/>
                  <a:ext cx="1912" cy="5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" name="Freeform 34"/>
                <p:cNvSpPr>
                  <a:spLocks/>
                </p:cNvSpPr>
                <p:nvPr/>
              </p:nvSpPr>
              <p:spPr bwMode="auto">
                <a:xfrm>
                  <a:off x="521" y="2298"/>
                  <a:ext cx="1290" cy="790"/>
                </a:xfrm>
                <a:custGeom>
                  <a:avLst/>
                  <a:gdLst>
                    <a:gd name="T0" fmla="*/ 1201 w 1191"/>
                    <a:gd name="T1" fmla="*/ 446 h 933"/>
                    <a:gd name="T2" fmla="*/ 1195 w 1191"/>
                    <a:gd name="T3" fmla="*/ 413 h 933"/>
                    <a:gd name="T4" fmla="*/ 1185 w 1191"/>
                    <a:gd name="T5" fmla="*/ 375 h 933"/>
                    <a:gd name="T6" fmla="*/ 1162 w 1191"/>
                    <a:gd name="T7" fmla="*/ 329 h 933"/>
                    <a:gd name="T8" fmla="*/ 1130 w 1191"/>
                    <a:gd name="T9" fmla="*/ 268 h 933"/>
                    <a:gd name="T10" fmla="*/ 1055 w 1191"/>
                    <a:gd name="T11" fmla="*/ 164 h 933"/>
                    <a:gd name="T12" fmla="*/ 983 w 1191"/>
                    <a:gd name="T13" fmla="*/ 83 h 933"/>
                    <a:gd name="T14" fmla="*/ 886 w 1191"/>
                    <a:gd name="T15" fmla="*/ 30 h 933"/>
                    <a:gd name="T16" fmla="*/ 807 w 1191"/>
                    <a:gd name="T17" fmla="*/ 8 h 933"/>
                    <a:gd name="T18" fmla="*/ 741 w 1191"/>
                    <a:gd name="T19" fmla="*/ 3 h 933"/>
                    <a:gd name="T20" fmla="*/ 705 w 1191"/>
                    <a:gd name="T21" fmla="*/ 0 h 933"/>
                    <a:gd name="T22" fmla="*/ 696 w 1191"/>
                    <a:gd name="T23" fmla="*/ 1 h 933"/>
                    <a:gd name="T24" fmla="*/ 678 w 1191"/>
                    <a:gd name="T25" fmla="*/ 2 h 933"/>
                    <a:gd name="T26" fmla="*/ 675 w 1191"/>
                    <a:gd name="T27" fmla="*/ 1 h 933"/>
                    <a:gd name="T28" fmla="*/ 652 w 1191"/>
                    <a:gd name="T29" fmla="*/ 15 h 933"/>
                    <a:gd name="T30" fmla="*/ 624 w 1191"/>
                    <a:gd name="T31" fmla="*/ 35 h 933"/>
                    <a:gd name="T32" fmla="*/ 594 w 1191"/>
                    <a:gd name="T33" fmla="*/ 64 h 933"/>
                    <a:gd name="T34" fmla="*/ 547 w 1191"/>
                    <a:gd name="T35" fmla="*/ 129 h 933"/>
                    <a:gd name="T36" fmla="*/ 505 w 1191"/>
                    <a:gd name="T37" fmla="*/ 220 h 933"/>
                    <a:gd name="T38" fmla="*/ 452 w 1191"/>
                    <a:gd name="T39" fmla="*/ 262 h 933"/>
                    <a:gd name="T40" fmla="*/ 375 w 1191"/>
                    <a:gd name="T41" fmla="*/ 285 h 933"/>
                    <a:gd name="T42" fmla="*/ 281 w 1191"/>
                    <a:gd name="T43" fmla="*/ 300 h 933"/>
                    <a:gd name="T44" fmla="*/ 193 w 1191"/>
                    <a:gd name="T45" fmla="*/ 311 h 933"/>
                    <a:gd name="T46" fmla="*/ 133 w 1191"/>
                    <a:gd name="T47" fmla="*/ 317 h 933"/>
                    <a:gd name="T48" fmla="*/ 6 w 1191"/>
                    <a:gd name="T49" fmla="*/ 318 h 933"/>
                    <a:gd name="T50" fmla="*/ 136 w 1191"/>
                    <a:gd name="T51" fmla="*/ 396 h 933"/>
                    <a:gd name="T52" fmla="*/ 158 w 1191"/>
                    <a:gd name="T53" fmla="*/ 397 h 933"/>
                    <a:gd name="T54" fmla="*/ 213 w 1191"/>
                    <a:gd name="T55" fmla="*/ 400 h 933"/>
                    <a:gd name="T56" fmla="*/ 283 w 1191"/>
                    <a:gd name="T57" fmla="*/ 403 h 933"/>
                    <a:gd name="T58" fmla="*/ 355 w 1191"/>
                    <a:gd name="T59" fmla="*/ 406 h 933"/>
                    <a:gd name="T60" fmla="*/ 409 w 1191"/>
                    <a:gd name="T61" fmla="*/ 409 h 933"/>
                    <a:gd name="T62" fmla="*/ 603 w 1191"/>
                    <a:gd name="T63" fmla="*/ 426 h 933"/>
                    <a:gd name="T64" fmla="*/ 597 w 1191"/>
                    <a:gd name="T65" fmla="*/ 418 h 933"/>
                    <a:gd name="T66" fmla="*/ 549 w 1191"/>
                    <a:gd name="T67" fmla="*/ 406 h 933"/>
                    <a:gd name="T68" fmla="*/ 538 w 1191"/>
                    <a:gd name="T69" fmla="*/ 412 h 933"/>
                    <a:gd name="T70" fmla="*/ 607 w 1191"/>
                    <a:gd name="T71" fmla="*/ 426 h 933"/>
                    <a:gd name="T72" fmla="*/ 574 w 1191"/>
                    <a:gd name="T73" fmla="*/ 411 h 933"/>
                    <a:gd name="T74" fmla="*/ 584 w 1191"/>
                    <a:gd name="T75" fmla="*/ 411 h 933"/>
                    <a:gd name="T76" fmla="*/ 594 w 1191"/>
                    <a:gd name="T77" fmla="*/ 408 h 933"/>
                    <a:gd name="T78" fmla="*/ 590 w 1191"/>
                    <a:gd name="T79" fmla="*/ 413 h 933"/>
                    <a:gd name="T80" fmla="*/ 607 w 1191"/>
                    <a:gd name="T81" fmla="*/ 423 h 933"/>
                    <a:gd name="T82" fmla="*/ 607 w 1191"/>
                    <a:gd name="T83" fmla="*/ 421 h 933"/>
                    <a:gd name="T84" fmla="*/ 602 w 1191"/>
                    <a:gd name="T85" fmla="*/ 427 h 933"/>
                    <a:gd name="T86" fmla="*/ 620 w 1191"/>
                    <a:gd name="T87" fmla="*/ 440 h 933"/>
                    <a:gd name="T88" fmla="*/ 668 w 1191"/>
                    <a:gd name="T89" fmla="*/ 521 h 933"/>
                    <a:gd name="T90" fmla="*/ 688 w 1191"/>
                    <a:gd name="T91" fmla="*/ 590 h 933"/>
                    <a:gd name="T92" fmla="*/ 692 w 1191"/>
                    <a:gd name="T93" fmla="*/ 606 h 933"/>
                    <a:gd name="T94" fmla="*/ 686 w 1191"/>
                    <a:gd name="T95" fmla="*/ 610 h 933"/>
                    <a:gd name="T96" fmla="*/ 781 w 1191"/>
                    <a:gd name="T97" fmla="*/ 616 h 933"/>
                    <a:gd name="T98" fmla="*/ 881 w 1191"/>
                    <a:gd name="T99" fmla="*/ 627 h 933"/>
                    <a:gd name="T100" fmla="*/ 979 w 1191"/>
                    <a:gd name="T101" fmla="*/ 642 h 933"/>
                    <a:gd name="T102" fmla="*/ 1066 w 1191"/>
                    <a:gd name="T103" fmla="*/ 660 h 933"/>
                    <a:gd name="T104" fmla="*/ 1134 w 1191"/>
                    <a:gd name="T105" fmla="*/ 685 h 933"/>
                    <a:gd name="T106" fmla="*/ 1181 w 1191"/>
                    <a:gd name="T107" fmla="*/ 719 h 933"/>
                    <a:gd name="T108" fmla="*/ 1208 w 1191"/>
                    <a:gd name="T109" fmla="*/ 754 h 933"/>
                    <a:gd name="T110" fmla="*/ 1217 w 1191"/>
                    <a:gd name="T111" fmla="*/ 790 h 933"/>
                    <a:gd name="T112" fmla="*/ 1259 w 1191"/>
                    <a:gd name="T113" fmla="*/ 767 h 933"/>
                    <a:gd name="T114" fmla="*/ 1285 w 1191"/>
                    <a:gd name="T115" fmla="*/ 752 h 933"/>
                    <a:gd name="T116" fmla="*/ 1260 w 1191"/>
                    <a:gd name="T117" fmla="*/ 675 h 93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191"/>
                    <a:gd name="T178" fmla="*/ 0 h 933"/>
                    <a:gd name="T179" fmla="*/ 1191 w 1191"/>
                    <a:gd name="T180" fmla="*/ 933 h 93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191" h="933">
                      <a:moveTo>
                        <a:pt x="1163" y="797"/>
                      </a:moveTo>
                      <a:lnTo>
                        <a:pt x="1115" y="524"/>
                      </a:lnTo>
                      <a:lnTo>
                        <a:pt x="1109" y="527"/>
                      </a:lnTo>
                      <a:lnTo>
                        <a:pt x="1103" y="479"/>
                      </a:lnTo>
                      <a:lnTo>
                        <a:pt x="1109" y="506"/>
                      </a:lnTo>
                      <a:lnTo>
                        <a:pt x="1103" y="488"/>
                      </a:lnTo>
                      <a:lnTo>
                        <a:pt x="1097" y="476"/>
                      </a:lnTo>
                      <a:lnTo>
                        <a:pt x="1100" y="458"/>
                      </a:lnTo>
                      <a:lnTo>
                        <a:pt x="1094" y="443"/>
                      </a:lnTo>
                      <a:lnTo>
                        <a:pt x="1085" y="422"/>
                      </a:lnTo>
                      <a:lnTo>
                        <a:pt x="1079" y="404"/>
                      </a:lnTo>
                      <a:lnTo>
                        <a:pt x="1073" y="389"/>
                      </a:lnTo>
                      <a:lnTo>
                        <a:pt x="1064" y="368"/>
                      </a:lnTo>
                      <a:lnTo>
                        <a:pt x="1052" y="347"/>
                      </a:lnTo>
                      <a:lnTo>
                        <a:pt x="1043" y="317"/>
                      </a:lnTo>
                      <a:lnTo>
                        <a:pt x="1022" y="278"/>
                      </a:lnTo>
                      <a:lnTo>
                        <a:pt x="998" y="236"/>
                      </a:lnTo>
                      <a:lnTo>
                        <a:pt x="974" y="194"/>
                      </a:lnTo>
                      <a:lnTo>
                        <a:pt x="956" y="161"/>
                      </a:lnTo>
                      <a:lnTo>
                        <a:pt x="932" y="125"/>
                      </a:lnTo>
                      <a:lnTo>
                        <a:pt x="908" y="98"/>
                      </a:lnTo>
                      <a:lnTo>
                        <a:pt x="878" y="74"/>
                      </a:lnTo>
                      <a:lnTo>
                        <a:pt x="842" y="47"/>
                      </a:lnTo>
                      <a:lnTo>
                        <a:pt x="818" y="35"/>
                      </a:lnTo>
                      <a:lnTo>
                        <a:pt x="797" y="21"/>
                      </a:lnTo>
                      <a:lnTo>
                        <a:pt x="770" y="16"/>
                      </a:lnTo>
                      <a:lnTo>
                        <a:pt x="745" y="10"/>
                      </a:lnTo>
                      <a:lnTo>
                        <a:pt x="722" y="7"/>
                      </a:lnTo>
                      <a:lnTo>
                        <a:pt x="702" y="5"/>
                      </a:lnTo>
                      <a:lnTo>
                        <a:pt x="684" y="3"/>
                      </a:lnTo>
                      <a:lnTo>
                        <a:pt x="668" y="1"/>
                      </a:lnTo>
                      <a:lnTo>
                        <a:pt x="658" y="1"/>
                      </a:lnTo>
                      <a:lnTo>
                        <a:pt x="651" y="0"/>
                      </a:lnTo>
                      <a:lnTo>
                        <a:pt x="649" y="1"/>
                      </a:lnTo>
                      <a:lnTo>
                        <a:pt x="648" y="1"/>
                      </a:lnTo>
                      <a:lnTo>
                        <a:pt x="643" y="1"/>
                      </a:lnTo>
                      <a:lnTo>
                        <a:pt x="636" y="1"/>
                      </a:lnTo>
                      <a:lnTo>
                        <a:pt x="627" y="3"/>
                      </a:lnTo>
                      <a:lnTo>
                        <a:pt x="626" y="2"/>
                      </a:lnTo>
                      <a:lnTo>
                        <a:pt x="625" y="2"/>
                      </a:lnTo>
                      <a:lnTo>
                        <a:pt x="623" y="1"/>
                      </a:lnTo>
                      <a:lnTo>
                        <a:pt x="617" y="7"/>
                      </a:lnTo>
                      <a:lnTo>
                        <a:pt x="609" y="12"/>
                      </a:lnTo>
                      <a:lnTo>
                        <a:pt x="602" y="18"/>
                      </a:lnTo>
                      <a:lnTo>
                        <a:pt x="593" y="24"/>
                      </a:lnTo>
                      <a:lnTo>
                        <a:pt x="584" y="32"/>
                      </a:lnTo>
                      <a:lnTo>
                        <a:pt x="576" y="41"/>
                      </a:lnTo>
                      <a:lnTo>
                        <a:pt x="568" y="49"/>
                      </a:lnTo>
                      <a:lnTo>
                        <a:pt x="560" y="58"/>
                      </a:lnTo>
                      <a:lnTo>
                        <a:pt x="548" y="76"/>
                      </a:lnTo>
                      <a:lnTo>
                        <a:pt x="534" y="99"/>
                      </a:lnTo>
                      <a:lnTo>
                        <a:pt x="519" y="125"/>
                      </a:lnTo>
                      <a:lnTo>
                        <a:pt x="505" y="152"/>
                      </a:lnTo>
                      <a:lnTo>
                        <a:pt x="495" y="186"/>
                      </a:lnTo>
                      <a:lnTo>
                        <a:pt x="482" y="224"/>
                      </a:lnTo>
                      <a:lnTo>
                        <a:pt x="466" y="260"/>
                      </a:lnTo>
                      <a:lnTo>
                        <a:pt x="446" y="290"/>
                      </a:lnTo>
                      <a:lnTo>
                        <a:pt x="433" y="301"/>
                      </a:lnTo>
                      <a:lnTo>
                        <a:pt x="417" y="310"/>
                      </a:lnTo>
                      <a:lnTo>
                        <a:pt x="396" y="320"/>
                      </a:lnTo>
                      <a:lnTo>
                        <a:pt x="373" y="330"/>
                      </a:lnTo>
                      <a:lnTo>
                        <a:pt x="346" y="336"/>
                      </a:lnTo>
                      <a:lnTo>
                        <a:pt x="317" y="344"/>
                      </a:lnTo>
                      <a:lnTo>
                        <a:pt x="289" y="350"/>
                      </a:lnTo>
                      <a:lnTo>
                        <a:pt x="259" y="354"/>
                      </a:lnTo>
                      <a:lnTo>
                        <a:pt x="230" y="360"/>
                      </a:lnTo>
                      <a:lnTo>
                        <a:pt x="203" y="364"/>
                      </a:lnTo>
                      <a:lnTo>
                        <a:pt x="178" y="367"/>
                      </a:lnTo>
                      <a:lnTo>
                        <a:pt x="155" y="369"/>
                      </a:lnTo>
                      <a:lnTo>
                        <a:pt x="137" y="372"/>
                      </a:lnTo>
                      <a:lnTo>
                        <a:pt x="123" y="374"/>
                      </a:lnTo>
                      <a:lnTo>
                        <a:pt x="114" y="375"/>
                      </a:lnTo>
                      <a:lnTo>
                        <a:pt x="111" y="375"/>
                      </a:lnTo>
                      <a:lnTo>
                        <a:pt x="6" y="375"/>
                      </a:lnTo>
                      <a:lnTo>
                        <a:pt x="5" y="373"/>
                      </a:lnTo>
                      <a:lnTo>
                        <a:pt x="0" y="451"/>
                      </a:lnTo>
                      <a:lnTo>
                        <a:pt x="126" y="468"/>
                      </a:lnTo>
                      <a:lnTo>
                        <a:pt x="129" y="469"/>
                      </a:lnTo>
                      <a:lnTo>
                        <a:pt x="135" y="469"/>
                      </a:lnTo>
                      <a:lnTo>
                        <a:pt x="146" y="469"/>
                      </a:lnTo>
                      <a:lnTo>
                        <a:pt x="161" y="470"/>
                      </a:lnTo>
                      <a:lnTo>
                        <a:pt x="177" y="472"/>
                      </a:lnTo>
                      <a:lnTo>
                        <a:pt x="197" y="472"/>
                      </a:lnTo>
                      <a:lnTo>
                        <a:pt x="217" y="474"/>
                      </a:lnTo>
                      <a:lnTo>
                        <a:pt x="240" y="475"/>
                      </a:lnTo>
                      <a:lnTo>
                        <a:pt x="261" y="476"/>
                      </a:lnTo>
                      <a:lnTo>
                        <a:pt x="285" y="478"/>
                      </a:lnTo>
                      <a:lnTo>
                        <a:pt x="306" y="479"/>
                      </a:lnTo>
                      <a:lnTo>
                        <a:pt x="328" y="480"/>
                      </a:lnTo>
                      <a:lnTo>
                        <a:pt x="347" y="480"/>
                      </a:lnTo>
                      <a:lnTo>
                        <a:pt x="364" y="482"/>
                      </a:lnTo>
                      <a:lnTo>
                        <a:pt x="378" y="483"/>
                      </a:lnTo>
                      <a:lnTo>
                        <a:pt x="389" y="483"/>
                      </a:lnTo>
                      <a:lnTo>
                        <a:pt x="539" y="482"/>
                      </a:lnTo>
                      <a:lnTo>
                        <a:pt x="557" y="503"/>
                      </a:lnTo>
                      <a:lnTo>
                        <a:pt x="542" y="485"/>
                      </a:lnTo>
                      <a:lnTo>
                        <a:pt x="557" y="497"/>
                      </a:lnTo>
                      <a:lnTo>
                        <a:pt x="551" y="494"/>
                      </a:lnTo>
                      <a:lnTo>
                        <a:pt x="560" y="497"/>
                      </a:lnTo>
                      <a:lnTo>
                        <a:pt x="563" y="500"/>
                      </a:lnTo>
                      <a:lnTo>
                        <a:pt x="507" y="479"/>
                      </a:lnTo>
                      <a:lnTo>
                        <a:pt x="504" y="481"/>
                      </a:lnTo>
                      <a:lnTo>
                        <a:pt x="491" y="482"/>
                      </a:lnTo>
                      <a:lnTo>
                        <a:pt x="497" y="487"/>
                      </a:lnTo>
                      <a:lnTo>
                        <a:pt x="495" y="488"/>
                      </a:lnTo>
                      <a:lnTo>
                        <a:pt x="518" y="482"/>
                      </a:lnTo>
                      <a:lnTo>
                        <a:pt x="560" y="503"/>
                      </a:lnTo>
                      <a:lnTo>
                        <a:pt x="557" y="494"/>
                      </a:lnTo>
                      <a:lnTo>
                        <a:pt x="551" y="491"/>
                      </a:lnTo>
                      <a:lnTo>
                        <a:pt x="530" y="485"/>
                      </a:lnTo>
                      <a:lnTo>
                        <a:pt x="545" y="491"/>
                      </a:lnTo>
                      <a:lnTo>
                        <a:pt x="554" y="500"/>
                      </a:lnTo>
                      <a:lnTo>
                        <a:pt x="539" y="485"/>
                      </a:lnTo>
                      <a:lnTo>
                        <a:pt x="533" y="485"/>
                      </a:lnTo>
                      <a:lnTo>
                        <a:pt x="560" y="506"/>
                      </a:lnTo>
                      <a:lnTo>
                        <a:pt x="548" y="482"/>
                      </a:lnTo>
                      <a:lnTo>
                        <a:pt x="560" y="506"/>
                      </a:lnTo>
                      <a:lnTo>
                        <a:pt x="560" y="482"/>
                      </a:lnTo>
                      <a:lnTo>
                        <a:pt x="545" y="488"/>
                      </a:lnTo>
                      <a:lnTo>
                        <a:pt x="560" y="506"/>
                      </a:lnTo>
                      <a:lnTo>
                        <a:pt x="563" y="506"/>
                      </a:lnTo>
                      <a:lnTo>
                        <a:pt x="560" y="500"/>
                      </a:lnTo>
                      <a:lnTo>
                        <a:pt x="569" y="497"/>
                      </a:lnTo>
                      <a:lnTo>
                        <a:pt x="563" y="488"/>
                      </a:lnTo>
                      <a:lnTo>
                        <a:pt x="560" y="497"/>
                      </a:lnTo>
                      <a:lnTo>
                        <a:pt x="560" y="500"/>
                      </a:lnTo>
                      <a:lnTo>
                        <a:pt x="551" y="501"/>
                      </a:lnTo>
                      <a:lnTo>
                        <a:pt x="556" y="504"/>
                      </a:lnTo>
                      <a:lnTo>
                        <a:pt x="562" y="509"/>
                      </a:lnTo>
                      <a:lnTo>
                        <a:pt x="567" y="515"/>
                      </a:lnTo>
                      <a:lnTo>
                        <a:pt x="572" y="520"/>
                      </a:lnTo>
                      <a:lnTo>
                        <a:pt x="590" y="551"/>
                      </a:lnTo>
                      <a:lnTo>
                        <a:pt x="603" y="583"/>
                      </a:lnTo>
                      <a:lnTo>
                        <a:pt x="617" y="615"/>
                      </a:lnTo>
                      <a:lnTo>
                        <a:pt x="624" y="646"/>
                      </a:lnTo>
                      <a:lnTo>
                        <a:pt x="631" y="674"/>
                      </a:lnTo>
                      <a:lnTo>
                        <a:pt x="635" y="697"/>
                      </a:lnTo>
                      <a:lnTo>
                        <a:pt x="638" y="712"/>
                      </a:lnTo>
                      <a:lnTo>
                        <a:pt x="639" y="716"/>
                      </a:lnTo>
                      <a:lnTo>
                        <a:pt x="637" y="718"/>
                      </a:lnTo>
                      <a:lnTo>
                        <a:pt x="635" y="718"/>
                      </a:lnTo>
                      <a:lnTo>
                        <a:pt x="633" y="720"/>
                      </a:lnTo>
                      <a:lnTo>
                        <a:pt x="661" y="722"/>
                      </a:lnTo>
                      <a:lnTo>
                        <a:pt x="690" y="725"/>
                      </a:lnTo>
                      <a:lnTo>
                        <a:pt x="721" y="728"/>
                      </a:lnTo>
                      <a:lnTo>
                        <a:pt x="751" y="731"/>
                      </a:lnTo>
                      <a:lnTo>
                        <a:pt x="782" y="736"/>
                      </a:lnTo>
                      <a:lnTo>
                        <a:pt x="813" y="740"/>
                      </a:lnTo>
                      <a:lnTo>
                        <a:pt x="844" y="746"/>
                      </a:lnTo>
                      <a:lnTo>
                        <a:pt x="874" y="752"/>
                      </a:lnTo>
                      <a:lnTo>
                        <a:pt x="904" y="758"/>
                      </a:lnTo>
                      <a:lnTo>
                        <a:pt x="932" y="764"/>
                      </a:lnTo>
                      <a:lnTo>
                        <a:pt x="959" y="772"/>
                      </a:lnTo>
                      <a:lnTo>
                        <a:pt x="984" y="780"/>
                      </a:lnTo>
                      <a:lnTo>
                        <a:pt x="1007" y="789"/>
                      </a:lnTo>
                      <a:lnTo>
                        <a:pt x="1029" y="800"/>
                      </a:lnTo>
                      <a:lnTo>
                        <a:pt x="1047" y="809"/>
                      </a:lnTo>
                      <a:lnTo>
                        <a:pt x="1062" y="821"/>
                      </a:lnTo>
                      <a:lnTo>
                        <a:pt x="1077" y="835"/>
                      </a:lnTo>
                      <a:lnTo>
                        <a:pt x="1090" y="849"/>
                      </a:lnTo>
                      <a:lnTo>
                        <a:pt x="1099" y="862"/>
                      </a:lnTo>
                      <a:lnTo>
                        <a:pt x="1108" y="878"/>
                      </a:lnTo>
                      <a:lnTo>
                        <a:pt x="1115" y="891"/>
                      </a:lnTo>
                      <a:lnTo>
                        <a:pt x="1120" y="905"/>
                      </a:lnTo>
                      <a:lnTo>
                        <a:pt x="1123" y="920"/>
                      </a:lnTo>
                      <a:lnTo>
                        <a:pt x="1124" y="933"/>
                      </a:lnTo>
                      <a:lnTo>
                        <a:pt x="1138" y="924"/>
                      </a:lnTo>
                      <a:lnTo>
                        <a:pt x="1151" y="914"/>
                      </a:lnTo>
                      <a:lnTo>
                        <a:pt x="1162" y="906"/>
                      </a:lnTo>
                      <a:lnTo>
                        <a:pt x="1172" y="900"/>
                      </a:lnTo>
                      <a:lnTo>
                        <a:pt x="1180" y="894"/>
                      </a:lnTo>
                      <a:lnTo>
                        <a:pt x="1186" y="888"/>
                      </a:lnTo>
                      <a:lnTo>
                        <a:pt x="1190" y="886"/>
                      </a:lnTo>
                      <a:lnTo>
                        <a:pt x="1191" y="886"/>
                      </a:lnTo>
                      <a:lnTo>
                        <a:pt x="1163" y="797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" name="Line 35"/>
                <p:cNvSpPr>
                  <a:spLocks noChangeShapeType="1"/>
                </p:cNvSpPr>
                <p:nvPr/>
              </p:nvSpPr>
              <p:spPr bwMode="auto">
                <a:xfrm>
                  <a:off x="432" y="2709"/>
                  <a:ext cx="0" cy="109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19" y="3236"/>
                  <a:ext cx="758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pt-BR" altLang="en-US" sz="1000">
                      <a:solidFill>
                        <a:srgbClr val="0000FF"/>
                      </a:solidFill>
                    </a:rPr>
                    <a:t>d.d.p</a:t>
                  </a:r>
                </a:p>
              </p:txBody>
            </p:sp>
            <p:sp>
              <p:nvSpPr>
                <p:cNvPr id="30" name="Freeform 37"/>
                <p:cNvSpPr>
                  <a:spLocks/>
                </p:cNvSpPr>
                <p:nvPr/>
              </p:nvSpPr>
              <p:spPr bwMode="auto">
                <a:xfrm>
                  <a:off x="363" y="2617"/>
                  <a:ext cx="1083" cy="1214"/>
                </a:xfrm>
                <a:custGeom>
                  <a:avLst/>
                  <a:gdLst>
                    <a:gd name="T0" fmla="*/ 0 w 1000"/>
                    <a:gd name="T1" fmla="*/ 0 h 1432"/>
                    <a:gd name="T2" fmla="*/ 117 w 1000"/>
                    <a:gd name="T3" fmla="*/ 14 h 1432"/>
                    <a:gd name="T4" fmla="*/ 217 w 1000"/>
                    <a:gd name="T5" fmla="*/ 24 h 1432"/>
                    <a:gd name="T6" fmla="*/ 459 w 1000"/>
                    <a:gd name="T7" fmla="*/ 34 h 1432"/>
                    <a:gd name="T8" fmla="*/ 862 w 1000"/>
                    <a:gd name="T9" fmla="*/ 41 h 1432"/>
                    <a:gd name="T10" fmla="*/ 970 w 1000"/>
                    <a:gd name="T11" fmla="*/ 75 h 1432"/>
                    <a:gd name="T12" fmla="*/ 1018 w 1000"/>
                    <a:gd name="T13" fmla="*/ 115 h 1432"/>
                    <a:gd name="T14" fmla="*/ 1040 w 1000"/>
                    <a:gd name="T15" fmla="*/ 149 h 1432"/>
                    <a:gd name="T16" fmla="*/ 1057 w 1000"/>
                    <a:gd name="T17" fmla="*/ 176 h 1432"/>
                    <a:gd name="T18" fmla="*/ 1061 w 1000"/>
                    <a:gd name="T19" fmla="*/ 302 h 1432"/>
                    <a:gd name="T20" fmla="*/ 1005 w 1000"/>
                    <a:gd name="T21" fmla="*/ 353 h 1432"/>
                    <a:gd name="T22" fmla="*/ 884 w 1000"/>
                    <a:gd name="T23" fmla="*/ 451 h 1432"/>
                    <a:gd name="T24" fmla="*/ 823 w 1000"/>
                    <a:gd name="T25" fmla="*/ 505 h 1432"/>
                    <a:gd name="T26" fmla="*/ 788 w 1000"/>
                    <a:gd name="T27" fmla="*/ 553 h 1432"/>
                    <a:gd name="T28" fmla="*/ 754 w 1000"/>
                    <a:gd name="T29" fmla="*/ 597 h 1432"/>
                    <a:gd name="T30" fmla="*/ 728 w 1000"/>
                    <a:gd name="T31" fmla="*/ 627 h 1432"/>
                    <a:gd name="T32" fmla="*/ 693 w 1000"/>
                    <a:gd name="T33" fmla="*/ 695 h 1432"/>
                    <a:gd name="T34" fmla="*/ 645 w 1000"/>
                    <a:gd name="T35" fmla="*/ 780 h 1432"/>
                    <a:gd name="T36" fmla="*/ 615 w 1000"/>
                    <a:gd name="T37" fmla="*/ 858 h 1432"/>
                    <a:gd name="T38" fmla="*/ 580 w 1000"/>
                    <a:gd name="T39" fmla="*/ 946 h 1432"/>
                    <a:gd name="T40" fmla="*/ 546 w 1000"/>
                    <a:gd name="T41" fmla="*/ 1031 h 1432"/>
                    <a:gd name="T42" fmla="*/ 529 w 1000"/>
                    <a:gd name="T43" fmla="*/ 1095 h 1432"/>
                    <a:gd name="T44" fmla="*/ 503 w 1000"/>
                    <a:gd name="T45" fmla="*/ 1167 h 1432"/>
                    <a:gd name="T46" fmla="*/ 485 w 1000"/>
                    <a:gd name="T47" fmla="*/ 1214 h 143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000"/>
                    <a:gd name="T73" fmla="*/ 0 h 1432"/>
                    <a:gd name="T74" fmla="*/ 1000 w 1000"/>
                    <a:gd name="T75" fmla="*/ 1432 h 143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000" h="1432">
                      <a:moveTo>
                        <a:pt x="0" y="0"/>
                      </a:moveTo>
                      <a:cubicBezTo>
                        <a:pt x="23" y="4"/>
                        <a:pt x="64" y="4"/>
                        <a:pt x="108" y="16"/>
                      </a:cubicBezTo>
                      <a:cubicBezTo>
                        <a:pt x="121" y="20"/>
                        <a:pt x="187" y="26"/>
                        <a:pt x="200" y="28"/>
                      </a:cubicBezTo>
                      <a:cubicBezTo>
                        <a:pt x="254" y="38"/>
                        <a:pt x="369" y="38"/>
                        <a:pt x="424" y="40"/>
                      </a:cubicBezTo>
                      <a:cubicBezTo>
                        <a:pt x="592" y="38"/>
                        <a:pt x="632" y="37"/>
                        <a:pt x="796" y="48"/>
                      </a:cubicBezTo>
                      <a:cubicBezTo>
                        <a:pt x="833" y="55"/>
                        <a:pt x="864" y="67"/>
                        <a:pt x="896" y="88"/>
                      </a:cubicBezTo>
                      <a:cubicBezTo>
                        <a:pt x="906" y="117"/>
                        <a:pt x="916" y="112"/>
                        <a:pt x="940" y="136"/>
                      </a:cubicBezTo>
                      <a:cubicBezTo>
                        <a:pt x="957" y="159"/>
                        <a:pt x="950" y="146"/>
                        <a:pt x="960" y="176"/>
                      </a:cubicBezTo>
                      <a:cubicBezTo>
                        <a:pt x="964" y="187"/>
                        <a:pt x="976" y="208"/>
                        <a:pt x="976" y="208"/>
                      </a:cubicBezTo>
                      <a:cubicBezTo>
                        <a:pt x="985" y="265"/>
                        <a:pt x="1000" y="288"/>
                        <a:pt x="980" y="356"/>
                      </a:cubicBezTo>
                      <a:cubicBezTo>
                        <a:pt x="977" y="376"/>
                        <a:pt x="941" y="404"/>
                        <a:pt x="928" y="416"/>
                      </a:cubicBezTo>
                      <a:cubicBezTo>
                        <a:pt x="882" y="457"/>
                        <a:pt x="872" y="484"/>
                        <a:pt x="816" y="532"/>
                      </a:cubicBezTo>
                      <a:cubicBezTo>
                        <a:pt x="768" y="596"/>
                        <a:pt x="784" y="560"/>
                        <a:pt x="760" y="596"/>
                      </a:cubicBezTo>
                      <a:cubicBezTo>
                        <a:pt x="744" y="612"/>
                        <a:pt x="732" y="649"/>
                        <a:pt x="728" y="652"/>
                      </a:cubicBezTo>
                      <a:cubicBezTo>
                        <a:pt x="708" y="660"/>
                        <a:pt x="704" y="696"/>
                        <a:pt x="696" y="704"/>
                      </a:cubicBezTo>
                      <a:cubicBezTo>
                        <a:pt x="692" y="708"/>
                        <a:pt x="672" y="740"/>
                        <a:pt x="672" y="740"/>
                      </a:cubicBezTo>
                      <a:cubicBezTo>
                        <a:pt x="659" y="780"/>
                        <a:pt x="656" y="784"/>
                        <a:pt x="640" y="820"/>
                      </a:cubicBezTo>
                      <a:cubicBezTo>
                        <a:pt x="624" y="860"/>
                        <a:pt x="614" y="893"/>
                        <a:pt x="596" y="920"/>
                      </a:cubicBezTo>
                      <a:cubicBezTo>
                        <a:pt x="587" y="954"/>
                        <a:pt x="584" y="960"/>
                        <a:pt x="568" y="1012"/>
                      </a:cubicBezTo>
                      <a:cubicBezTo>
                        <a:pt x="560" y="1060"/>
                        <a:pt x="543" y="1094"/>
                        <a:pt x="536" y="1116"/>
                      </a:cubicBezTo>
                      <a:cubicBezTo>
                        <a:pt x="522" y="1162"/>
                        <a:pt x="519" y="1171"/>
                        <a:pt x="504" y="1216"/>
                      </a:cubicBezTo>
                      <a:cubicBezTo>
                        <a:pt x="496" y="1240"/>
                        <a:pt x="494" y="1267"/>
                        <a:pt x="488" y="1292"/>
                      </a:cubicBezTo>
                      <a:cubicBezTo>
                        <a:pt x="482" y="1320"/>
                        <a:pt x="472" y="1348"/>
                        <a:pt x="464" y="1376"/>
                      </a:cubicBezTo>
                      <a:cubicBezTo>
                        <a:pt x="459" y="1395"/>
                        <a:pt x="457" y="1415"/>
                        <a:pt x="448" y="1432"/>
                      </a:cubicBezTo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446" y="2769"/>
                  <a:ext cx="1081" cy="5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pt-BR" altLang="en-US" sz="1200">
                      <a:solidFill>
                        <a:srgbClr val="FF0000"/>
                      </a:solidFill>
                    </a:rPr>
                    <a:t>corrente</a:t>
                  </a:r>
                </a:p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pt-BR" altLang="en-US" sz="1200">
                      <a:solidFill>
                        <a:srgbClr val="FF0000"/>
                      </a:solidFill>
                    </a:rPr>
                    <a:t>elétrica</a:t>
                  </a:r>
                </a:p>
              </p:txBody>
            </p:sp>
          </p:grpSp>
        </p:grpSp>
      </p:grpSp>
      <p:pic>
        <p:nvPicPr>
          <p:cNvPr id="43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0625"/>
            <a:ext cx="2952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37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373063" y="5718175"/>
            <a:ext cx="687387" cy="304800"/>
          </a:xfrm>
          <a:prstGeom prst="actionButtonMovie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BFFB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CC6DF121-260C-2651-B817-90DDEC55C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864240" imgH="932400" progId="CorelDRAW.Graphic.13">
                  <p:embed/>
                </p:oleObj>
              </mc:Choice>
              <mc:Fallback>
                <p:oleObj name="CorelDRAW" r:id="rId5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840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2138363"/>
            <a:ext cx="8534400" cy="381000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6363" y="1376363"/>
            <a:ext cx="8923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Níveis de Tensão Conforme NR-10 (Glossário itens 1, 5 e 10)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9988"/>
            <a:ext cx="2952750" cy="14382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640263"/>
            <a:ext cx="3314700" cy="9429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52963"/>
            <a:ext cx="3390900" cy="9429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37B8A4DD-7DCC-F01A-3F1F-7642A5669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3864240" imgH="932400" progId="CorelDRAW.Graphic.13">
                  <p:embed/>
                </p:oleObj>
              </mc:Choice>
              <mc:Fallback>
                <p:oleObj name="CorelDRAW" r:id="rId6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2661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3525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LEGISLAÇÃO COMPLEMENTAR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1911350"/>
            <a:ext cx="8305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10.1.2 Esta NR se aplica a todas as fases de geração, transmissão, distribuição e consumo, incluindo as etapas de projeto, construção, montagem, operação, manutenção das instalações elétricas e quaisquer trabalhos realizados nas suas proximidades, observando-se as normas técnicas oficiais estabelecidas pelos órgãos competentes e, na ausência ou omissão destas, as normas internacionais cabíveis.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9900" y="3765550"/>
            <a:ext cx="8140700" cy="2563813"/>
          </a:xfrm>
          <a:prstGeom prst="rect">
            <a:avLst/>
          </a:prstGeom>
          <a:solidFill>
            <a:srgbClr val="0000FF">
              <a:alpha val="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Capítulo V - CLT – Segurança e Medicina Trabalho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Legislação complementar – Lei 7369 e Decreto 93412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Lei 6514 / 77 – NR 3 ; NR 6; NR 7;NR 12 NR 23; NR 26, etc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ABNT NBR 5410 - Inst. Elétricas de Baixa Tensão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NBR 14039 – Inst. Elétricas Média Tensão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NBR 5418 – Inst. Elétricas Atmosferas explosivas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NBR 5419 Proteção Estruturas contra Descargas Atmosféricas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* NBR 10622 –Luvas, Mangas de Borracha e Vestimentas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IEC –79.10- Classification of hazardous areas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23B78784-BB41-6284-FEBE-A2E76B05A7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864240" imgH="932400" progId="CorelDRAW.Graphic.13">
                  <p:embed/>
                </p:oleObj>
              </mc:Choice>
              <mc:Fallback>
                <p:oleObj name="CorelDRAW" r:id="rId3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5630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368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Fontes de Referência para Implantação da NR10 :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1978025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2400" b="0">
                <a:solidFill>
                  <a:schemeClr val="tx1"/>
                </a:solidFill>
              </a:rPr>
              <a:t>  Normas Técnicas ABNT :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2587625"/>
            <a:ext cx="82296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NBR 5410</a:t>
            </a:r>
            <a:r>
              <a:rPr lang="pt-BR" altLang="en-US" sz="2000" b="0">
                <a:solidFill>
                  <a:schemeClr val="tx1"/>
                </a:solidFill>
              </a:rPr>
              <a:t> - Instalações Elétricas em Baixa Tensão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NBR 14039</a:t>
            </a:r>
            <a:r>
              <a:rPr lang="pt-BR" altLang="en-US" sz="2000" b="0">
                <a:solidFill>
                  <a:schemeClr val="tx1"/>
                </a:solidFill>
              </a:rPr>
              <a:t> - Instalações Elétricas em Média Tensão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NBR 5419</a:t>
            </a:r>
            <a:r>
              <a:rPr lang="pt-BR" altLang="en-US" sz="2000" b="0">
                <a:solidFill>
                  <a:schemeClr val="tx1"/>
                </a:solidFill>
              </a:rPr>
              <a:t> - Proteção de Estruturas Contra Descargas Atmosféricas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NBR 5418</a:t>
            </a:r>
            <a:r>
              <a:rPr lang="pt-BR" altLang="en-US" sz="2000" b="0">
                <a:solidFill>
                  <a:schemeClr val="tx1"/>
                </a:solidFill>
              </a:rPr>
              <a:t> - Instalação Elétrica em Atmosferas Explosivas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0">
                <a:solidFill>
                  <a:schemeClr val="tx1"/>
                </a:solidFill>
              </a:rPr>
              <a:t>NBR 13534 - Instalações Elétricas em Estabelecimentos de Saúde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0">
                <a:solidFill>
                  <a:schemeClr val="tx1"/>
                </a:solidFill>
              </a:rPr>
              <a:t>NBR 13570 - Instalações Elétricas em Locais com Afluência de Público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0">
                <a:solidFill>
                  <a:schemeClr val="tx1"/>
                </a:solidFill>
              </a:rPr>
              <a:t>NBR 14639 - Instalações Elétricas em Postos de Serviços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0">
                <a:solidFill>
                  <a:schemeClr val="tx1"/>
                </a:solidFill>
              </a:rPr>
              <a:t>NBR/IEC 60439 - Conjuntos de Manobra e Controle em Baixa Tensão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0">
                <a:solidFill>
                  <a:schemeClr val="tx1"/>
                </a:solidFill>
              </a:rPr>
              <a:t>NBR 6979 - Conjunto de Manobra e Controle em Média Tensão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BFC630AC-B8B4-BF99-3919-7254EC74B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864240" imgH="932400" progId="CorelDRAW.Graphic.13">
                  <p:embed/>
                </p:oleObj>
              </mc:Choice>
              <mc:Fallback>
                <p:oleObj name="CorelDRAW" r:id="rId3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65973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2147888"/>
            <a:ext cx="8001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10.1. Objetivo e Campo de aplicação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10.2. Medidas de controle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10.3. Segurança no Projeto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10.4. Segurança na Construção, Montagem, Operação e Manutenção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10.5. Segurança em Instalações Desenergizadas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10.6. Segurança em Instalações Energizadas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10.7. Trabalho envolvendo alta tensão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10.8. Habilitação e Autorização dos Profissionais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10.9. Proteção contra incêndios e Explosão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10.10. Sinalização de Segurança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10.11. Procedimentos de trabalho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10.12. Responsabilidades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10.13. Disposições finais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- Glossário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- Anexo II - Zonas de Risco, Controlada e Livre (Distanciamentos)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- Anexo III -Treinamento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265238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NORMA REGULAMENTADORA Nº 10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SUMÁRIO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5F62E1DA-412D-6CDA-2E0C-7D49AC7200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864240" imgH="932400" progId="CorelDRAW.Graphic.13">
                  <p:embed/>
                </p:oleObj>
              </mc:Choice>
              <mc:Fallback>
                <p:oleObj name="CorelDRAW" r:id="rId3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30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1368425"/>
            <a:ext cx="838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PANORAMA NACIONAL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5800" y="4164013"/>
            <a:ext cx="457200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“A IMPORTÂNCIA DA NR-10, DIZ RESPEITO AO QUE REPRESENTA HOJE O RISCO ELÉTRICO NAS ESTATÍSTICAS DE ACIDENTES DO TRABALHO, ESPECIALMENTE OS </a:t>
            </a:r>
            <a:r>
              <a:rPr lang="pt-BR" altLang="en-US" sz="1600">
                <a:solidFill>
                  <a:srgbClr val="FF0000"/>
                </a:solidFill>
              </a:rPr>
              <a:t>FATAIS</a:t>
            </a:r>
            <a:r>
              <a:rPr lang="pt-BR" altLang="en-US" sz="1600">
                <a:solidFill>
                  <a:schemeClr val="tx1"/>
                </a:solidFill>
              </a:rPr>
              <a:t>, ENVOLVENDO </a:t>
            </a:r>
            <a:r>
              <a:rPr lang="pt-BR" altLang="en-US" sz="1600" u="sng">
                <a:solidFill>
                  <a:schemeClr val="tx1"/>
                </a:solidFill>
              </a:rPr>
              <a:t>TODOS OS SETORES PRODUTIVOS</a:t>
            </a:r>
            <a:r>
              <a:rPr lang="pt-BR" altLang="en-US" sz="1600">
                <a:solidFill>
                  <a:schemeClr val="tx1"/>
                </a:solidFill>
              </a:rPr>
              <a:t> DO PAÍS, TORNANDO-SE UM DOS RAMOS DE ATIVIDADE MAIS PREOCUPANTES”.</a:t>
            </a:r>
            <a:r>
              <a:rPr lang="pt-BR" altLang="en-US" sz="1800">
                <a:solidFill>
                  <a:schemeClr val="tx1"/>
                </a:solidFill>
              </a:rPr>
              <a:t> </a:t>
            </a:r>
            <a:endParaRPr lang="pt-BR" altLang="en-US" sz="1800" b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66925"/>
            <a:ext cx="2951163" cy="197961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49450"/>
            <a:ext cx="3230563" cy="213201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29125"/>
            <a:ext cx="2609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76725"/>
            <a:ext cx="3232150" cy="21605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1A6BA85-FC70-B9B6-91BE-0F8854C053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3864240" imgH="932400" progId="CorelDRAW.Graphic.13">
                  <p:embed/>
                </p:oleObj>
              </mc:Choice>
              <mc:Fallback>
                <p:oleObj name="CorelDRAW" r:id="rId7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73953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301750"/>
            <a:ext cx="9144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4" tIns="44448" rIns="90484" bIns="44448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None/>
            </a:pPr>
            <a:r>
              <a:rPr lang="pt-BR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NR-28 – Fiscalização e Penalidades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3740150"/>
            <a:ext cx="87630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pt-BR" altLang="en-US" sz="2000">
                <a:solidFill>
                  <a:srgbClr val="13B982"/>
                </a:solidFill>
              </a:rPr>
              <a:t>“O Agente de inspeção do trabalho notifica os empregadores e dá prazos de 60 dias, podendo prorrogar por 120 dias ou mais, dependendo de negociações.” (28.1.4)</a:t>
            </a:r>
          </a:p>
          <a:p>
            <a:pPr eaLnBrk="1" hangingPunct="1">
              <a:lnSpc>
                <a:spcPct val="11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pt-BR" altLang="en-US" sz="2000">
                <a:solidFill>
                  <a:srgbClr val="FF0000"/>
                </a:solidFill>
              </a:rPr>
              <a:t>“EMBARGO ou INTERDIÇÃO – Situações graves e iminentes riscos à saúde ou integridade física do trabalhador poderá haver interdição imediata ou embargo parcial ou total de serviços, máquinas, equipamentos e estabelecimentos.” (28.2)</a:t>
            </a:r>
            <a:endParaRPr lang="pt-BR" altLang="en-US" sz="2000" b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1987550"/>
            <a:ext cx="8763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“As infrações aos preceitos legais e/ou regulamentadores sobre segurança e saúde do trabalhador terão as penalidades aplicadas conforme o disposto no quadro de gradação de multas(Anexo I), obedecendo às infrações previstas no quadro de classificação das infrações(Anexo II) desta Norma”, para as NR´s, incluindo a NR-10.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76501334-BF5C-D5DF-8C10-2337122ED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864240" imgH="932400" progId="CorelDRAW.Graphic.13">
                  <p:embed/>
                </p:oleObj>
              </mc:Choice>
              <mc:Fallback>
                <p:oleObj name="CorelDRAW" r:id="rId3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535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1265238"/>
            <a:ext cx="7924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4" tIns="44448" rIns="90484" bIns="44448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None/>
            </a:pPr>
            <a:r>
              <a:rPr lang="pt-BR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ACIDENTE FATAL POR DESCARGA ELÉTRICA</a:t>
            </a:r>
          </a:p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None/>
            </a:pPr>
            <a:r>
              <a:rPr lang="pt-BR" altLang="en-US" sz="2000" i="1">
                <a:solidFill>
                  <a:schemeClr val="tx1"/>
                </a:solidFill>
                <a:latin typeface="Times New Roman" panose="02020603050405020304" pitchFamily="18" charset="0"/>
              </a:rPr>
              <a:t>(Restinga Seca/RS)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4084638"/>
            <a:ext cx="803275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t-BR" sz="1800" b="0" i="1" u="sng">
                <a:solidFill>
                  <a:schemeClr val="tx1"/>
                </a:solidFill>
                <a:latin typeface="Arial" charset="0"/>
              </a:rPr>
              <a:t>Condenados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pt-BR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Culposo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O Presidente; O Gerente; O Engenheiro Eletricista e </a:t>
            </a:r>
          </a:p>
          <a:p>
            <a:pPr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O Engenheiro de Segurança; </a:t>
            </a:r>
          </a:p>
          <a:p>
            <a:pPr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</a:t>
            </a:r>
            <a:r>
              <a:rPr lang="pt-BR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Doloso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 O Eletrotécnico (supervisor).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5075238"/>
            <a:ext cx="87630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t-BR" sz="1800" b="0" i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Pena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Detenção de  1(um) ano e 4 (quatro) meses, convertida em pena restritiva de direitos através de prestação de serviços à comunidade, ministrando aulas à professores e alunos sobre como lidar com energia e</a:t>
            </a: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étrica em absoluta segurança.</a:t>
            </a:r>
            <a:endParaRPr lang="pt-BR" sz="20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81000" y="2255838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Monotype Sorts" pitchFamily="2" charset="2"/>
              <a:buNone/>
              <a:defRPr/>
            </a:pPr>
            <a:r>
              <a:rPr lang="pt-BR" sz="1800" b="0" i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Descrição</a:t>
            </a:r>
            <a:r>
              <a:rPr lang="pt-BR" sz="1800" b="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Acidente ocorrido por volta de 01:30h, em virtude do qual, trabalhando em revezamento de turma, quando se preparava para fazer manutenção preventiva de uma cabine de eletricidade, sofreu fortíssima descarga elétrica, causando-lhe gravíssimas deformações físicas, com queimaduras pelo tórax, peito, braços e pé direito, e outras seqüelas, como trombose na perna esquerda</a:t>
            </a:r>
            <a:r>
              <a:rPr lang="pt-BR" sz="1800" b="0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endParaRPr lang="pt-BR" sz="28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7EA6E7A-6E30-06E6-7ACD-16847FF569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864240" imgH="932400" progId="CorelDRAW.Graphic.13">
                  <p:embed/>
                </p:oleObj>
              </mc:Choice>
              <mc:Fallback>
                <p:oleObj name="CorelDRAW" r:id="rId3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561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1293813"/>
            <a:ext cx="7924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4" tIns="44448" rIns="90484" bIns="44448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None/>
            </a:pPr>
            <a:r>
              <a:rPr lang="pt-BR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ACIDENTE POR DESCARGA ELÉTRICA</a:t>
            </a:r>
          </a:p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None/>
            </a:pPr>
            <a:r>
              <a:rPr lang="pt-BR" altLang="en-US" sz="2000" i="1">
                <a:solidFill>
                  <a:schemeClr val="tx1"/>
                </a:solidFill>
                <a:latin typeface="Times New Roman" panose="02020603050405020304" pitchFamily="18" charset="0"/>
              </a:rPr>
              <a:t>(Alçada-RS)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4418013"/>
            <a:ext cx="8763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t-BR" sz="1800" b="0" i="1" u="sng">
                <a:solidFill>
                  <a:schemeClr val="tx1"/>
                </a:solidFill>
                <a:latin typeface="Arial" charset="0"/>
              </a:rPr>
              <a:t>Condenados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pt-BR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Culposo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</a:t>
            </a:r>
            <a:r>
              <a:rPr lang="pt-BR" sz="1800" b="0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Empresa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 por não ter obrigado o uso do EPI e não ter cumprido o procedimento de “desenergização”) e o </a:t>
            </a:r>
            <a:r>
              <a:rPr lang="pt-BR" sz="1800" b="0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Executante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(por não ter certeza do desligamento).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5484813"/>
            <a:ext cx="8763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t-BR" sz="1800" b="0" i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Pena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Empresa – pagamento de 50% do valor requerido pelo executante, além de pagamento por dano moral resultante do dano estético, por toda a vida, sendo prestações mensais corrigidas, acrescidos de juros e honorários advogatícios. </a:t>
            </a:r>
            <a:endParaRPr lang="pt-BR" sz="20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81000" y="2132013"/>
            <a:ext cx="87630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Monotype Sorts" pitchFamily="2" charset="2"/>
              <a:buNone/>
              <a:defRPr/>
            </a:pPr>
            <a:r>
              <a:rPr lang="pt-BR" sz="1800" b="0" i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Descrição</a:t>
            </a:r>
            <a:r>
              <a:rPr lang="pt-BR" sz="1800" b="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Acidente ocorrido num poste de rede de alta tensão com um executante, que perdeu uma perna e um braço. devido esta linha não ter sido desenergizada. O local dos serviços era distante da chave de desligamento. A comunicação sobre a desenergização foi deficiente: o executante seria informado verbalmente pela supervisão da empresa, quando ocorresse o desligamento. Não foi executado o procedimento correto de “desenergização” e o executante não usava equipamentos de proteção, além de ter iniciado o serviço sem a comunicação. 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8F43E7C7-9397-7E32-5281-3B09F2852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864240" imgH="932400" progId="CorelDRAW.Graphic.13">
                  <p:embed/>
                </p:oleObj>
              </mc:Choice>
              <mc:Fallback>
                <p:oleObj name="CorelDRAW" r:id="rId3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0981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5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8067" y="3433346"/>
            <a:ext cx="3095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ahoma"/>
                <a:cs typeface="Tahoma"/>
              </a:rPr>
              <a:t>Obrigado!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6534D9A9-352D-304C-B6DC-E51E3CE432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999546"/>
              </p:ext>
            </p:extLst>
          </p:nvPr>
        </p:nvGraphicFramePr>
        <p:xfrm>
          <a:off x="267958" y="2528589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864240" imgH="932400" progId="CorelDRAW.Graphic.13">
                  <p:embed/>
                </p:oleObj>
              </mc:Choice>
              <mc:Fallback>
                <p:oleObj name="CorelDRAW" r:id="rId2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58" y="2528589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27635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ACIDENTES DE TRABALHOS FATAIS</a:t>
            </a:r>
            <a:endParaRPr lang="pt-BR" altLang="en-US" sz="2000" b="0">
              <a:solidFill>
                <a:schemeClr val="tx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" y="1749425"/>
            <a:ext cx="83820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Ocorriam cerca de</a:t>
            </a:r>
            <a:r>
              <a:rPr lang="pt-BR" altLang="en-US" sz="1800">
                <a:solidFill>
                  <a:srgbClr val="FF0000"/>
                </a:solidFill>
              </a:rPr>
              <a:t> 2582</a:t>
            </a:r>
            <a:r>
              <a:rPr lang="pt-BR" altLang="en-US" sz="1800">
                <a:solidFill>
                  <a:schemeClr val="tx1"/>
                </a:solidFill>
              </a:rPr>
              <a:t> mortes registradas</a:t>
            </a:r>
            <a:r>
              <a:rPr lang="pt-BR" altLang="en-US" sz="1800" b="0">
                <a:solidFill>
                  <a:schemeClr val="tx1"/>
                </a:solidFill>
              </a:rPr>
              <a:t> </a:t>
            </a:r>
            <a:r>
              <a:rPr lang="pt-BR" altLang="en-US" sz="1800">
                <a:solidFill>
                  <a:schemeClr val="tx1"/>
                </a:solidFill>
              </a:rPr>
              <a:t>por acidentes de trabalhos por ano.  Destas,  </a:t>
            </a:r>
            <a:r>
              <a:rPr lang="pt-BR" altLang="en-US" sz="1800">
                <a:solidFill>
                  <a:srgbClr val="FF0000"/>
                </a:solidFill>
              </a:rPr>
              <a:t>387</a:t>
            </a:r>
            <a:r>
              <a:rPr lang="pt-BR" altLang="en-US" sz="1800">
                <a:solidFill>
                  <a:schemeClr val="tx1"/>
                </a:solidFill>
              </a:rPr>
              <a:t> mortes (15% do total) ocorriam no Setor Elétrico.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 b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80% das situações ocorriam com </a:t>
            </a:r>
            <a:r>
              <a:rPr lang="pt-BR" altLang="en-US" sz="1800">
                <a:solidFill>
                  <a:srgbClr val="FF0000"/>
                </a:solidFill>
              </a:rPr>
              <a:t>TERCEIROS</a:t>
            </a:r>
            <a:r>
              <a:rPr lang="pt-BR" altLang="en-US" sz="180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 b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Maior preocupação da NR-10 é com os </a:t>
            </a:r>
            <a:r>
              <a:rPr lang="pt-BR" altLang="en-US" sz="1800">
                <a:solidFill>
                  <a:srgbClr val="FF0000"/>
                </a:solidFill>
              </a:rPr>
              <a:t>TERCEIRIZADOS</a:t>
            </a:r>
            <a:r>
              <a:rPr lang="pt-BR" altLang="en-US" sz="180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 b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Cerca de 90% dos acidentes fatais ocorrem porque a roupa pega fogo.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Cerca de 90% dos acidentes geram queimaduras por arco elétrico.    70% destes, são causados quando da retirada dos fusíveis NH por “saca-fusíveis”, sem o uso dos EPI´s de proteção (usando apenas as luvas).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O segundo item que mais causa acidente é a utilização inadequada do multímetro.    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</a:t>
            </a:r>
            <a:r>
              <a:rPr lang="pt-BR" altLang="en-US" sz="1800">
                <a:solidFill>
                  <a:schemeClr val="tx1"/>
                </a:solidFill>
              </a:rPr>
              <a:t>Fonte: Curso Básico NR-10 – ABRAMAN / IEE-SP -  Novembro/05.  </a:t>
            </a:r>
            <a:endParaRPr lang="pt-BR" altLang="en-US" sz="1800" b="0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5A82D20-DEA3-A048-8302-8980C1303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864240" imgH="932400" progId="CorelDRAW.Graphic.13">
                  <p:embed/>
                </p:oleObj>
              </mc:Choice>
              <mc:Fallback>
                <p:oleObj name="CorelDRAW" r:id="rId2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08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1258888"/>
            <a:ext cx="838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OBJETIVO E CAMPO DE APLICAÇÃO (Item 10.1)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76600" y="4857750"/>
            <a:ext cx="32004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chemeClr val="tx1"/>
                </a:solidFill>
              </a:rPr>
              <a:t>Aplicam-se a todas as fases de geração, transmissão, distribuição e consumo,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chemeClr val="tx1"/>
                </a:solidFill>
              </a:rPr>
              <a:t>incluindo as etapas de projeto, construção, montagem, operação e manutenção das instalações elétricas, e quaisquer serviços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chemeClr val="tx1"/>
                </a:solidFill>
              </a:rPr>
              <a:t>realizados nas suas proximidades.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97400" y="2522538"/>
            <a:ext cx="3429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chemeClr val="tx1"/>
                </a:solidFill>
              </a:rPr>
              <a:t>“Estabelece as diretrizes básicas que objetivam a implementação de </a:t>
            </a:r>
            <a:r>
              <a:rPr lang="pt-BR" altLang="en-US" u="sng">
                <a:solidFill>
                  <a:schemeClr val="tx1"/>
                </a:solidFill>
              </a:rPr>
              <a:t>medidas de controle</a:t>
            </a:r>
            <a:r>
              <a:rPr lang="pt-BR" altLang="en-US">
                <a:solidFill>
                  <a:schemeClr val="tx1"/>
                </a:solidFill>
              </a:rPr>
              <a:t> e </a:t>
            </a:r>
            <a:r>
              <a:rPr lang="pt-BR" altLang="en-US" u="sng">
                <a:solidFill>
                  <a:schemeClr val="tx1"/>
                </a:solidFill>
              </a:rPr>
              <a:t>sistemas preventivos de segurança e saúde</a:t>
            </a:r>
            <a:r>
              <a:rPr lang="pt-BR" altLang="en-US">
                <a:solidFill>
                  <a:schemeClr val="tx1"/>
                </a:solidFill>
              </a:rPr>
              <a:t>, de forma a garantir a segurança dos trabalhadores que direta ou indiretamente interajam em instalações elétricas e serviços com eletricidade”. 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593975"/>
            <a:ext cx="310515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843463"/>
            <a:ext cx="236855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27563"/>
            <a:ext cx="15986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03250" y="1520825"/>
            <a:ext cx="79248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Monotype Sorts" pitchFamily="2" charset="2"/>
              <a:buNone/>
            </a:pPr>
            <a:endParaRPr kumimoji="1" lang="pt-BR" altLang="en-US">
              <a:solidFill>
                <a:srgbClr val="003399"/>
              </a:solidFill>
              <a:sym typeface="MapInfo Cartographic" pitchFamily="18" charset="2"/>
            </a:endParaRPr>
          </a:p>
          <a:p>
            <a:pPr ea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kumimoji="1" lang="pt-BR" altLang="en-US">
                <a:solidFill>
                  <a:schemeClr val="tx1"/>
                </a:solidFill>
                <a:sym typeface="MapInfo Cartographic" pitchFamily="18" charset="2"/>
              </a:rPr>
              <a:t>Os trabalhadores </a:t>
            </a:r>
            <a:r>
              <a:rPr kumimoji="1" lang="pt-BR" altLang="en-US">
                <a:solidFill>
                  <a:srgbClr val="FF0000"/>
                </a:solidFill>
                <a:sym typeface="MapInfo Cartographic" pitchFamily="18" charset="2"/>
              </a:rPr>
              <a:t>não-eletricistas</a:t>
            </a:r>
            <a:r>
              <a:rPr kumimoji="1" lang="pt-BR" altLang="en-US">
                <a:solidFill>
                  <a:schemeClr val="tx1"/>
                </a:solidFill>
                <a:sym typeface="MapInfo Cartographic" pitchFamily="18" charset="2"/>
              </a:rPr>
              <a:t> devem receber instruções e conhecimento que permitam identificar e avaliar os possíveis riscos e adotar as precauções cabíveis.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53ABC6D-83DD-C3E2-7075-FA5829B1DF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3864240" imgH="932400" progId="CorelDRAW.Graphic.13">
                  <p:embed/>
                </p:oleObj>
              </mc:Choice>
              <mc:Fallback>
                <p:oleObj name="CorelDRAW" r:id="rId6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33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284288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SISTEMA ELÉTRICO DE POTÊNCIA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27200"/>
            <a:ext cx="7975600" cy="46005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636746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SISTEMA ELÉTRICO DE CONSUMO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B46A377A-3D99-2C4F-704E-A18BEE50C3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993137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64240" imgH="932400" progId="CorelDRAW.Graphic.13">
                  <p:embed/>
                </p:oleObj>
              </mc:Choice>
              <mc:Fallback>
                <p:oleObj name="CorelDRAW" r:id="rId4" imgW="3864240" imgH="932400" progId="CorelDRAW.Graphic.13">
                  <p:embed/>
                  <p:pic>
                    <p:nvPicPr>
                      <p:cNvPr id="12292" name="Object 2">
                        <a:extLst>
                          <a:ext uri="{FF2B5EF4-FFF2-40B4-BE49-F238E27FC236}">
                            <a16:creationId xmlns:a16="http://schemas.microsoft.com/office/drawing/2014/main" id="{0185EA7B-0842-2E2A-65BA-4EC8BF5B30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986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004F8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Tahoma"/>
                <a:cs typeface="Tahoma"/>
              </a:rPr>
              <a:t> NR-10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2300288"/>
            <a:ext cx="4038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 b="0">
                <a:solidFill>
                  <a:schemeClr val="hlink"/>
                </a:solidFill>
              </a:rPr>
              <a:t>As empresas estão obrigadas a manter esquemas unifilares atualizados das instalações elétricas do seu estabelecimento, contendo especificações sobre o sistema de aterramento e sistemas de proteção.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2400" b="0">
              <a:solidFill>
                <a:schemeClr val="hlink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385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800">
                <a:solidFill>
                  <a:schemeClr val="tx1"/>
                </a:solidFill>
              </a:rPr>
              <a:t>Documentação Mínima Exigida (10.2.3)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71688"/>
            <a:ext cx="3776663" cy="40290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721FBD71-9F01-123F-C81C-582D7A6146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54878"/>
              </p:ext>
            </p:extLst>
          </p:nvPr>
        </p:nvGraphicFramePr>
        <p:xfrm>
          <a:off x="6840518" y="55343"/>
          <a:ext cx="2214562" cy="65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64240" imgH="932400" progId="CorelDRAW.Graphic.13">
                  <p:embed/>
                </p:oleObj>
              </mc:Choice>
              <mc:Fallback>
                <p:oleObj name="CorelDRAW" r:id="rId4" imgW="3864240" imgH="932400" progId="CorelDRAW.Graphic.1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B46A377A-3D99-2C4F-704E-A18BEE50C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18" y="55343"/>
                        <a:ext cx="2214562" cy="657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728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9CA679BA5EA4281C460FC49FEFAAE" ma:contentTypeVersion="2" ma:contentTypeDescription="Create a new document." ma:contentTypeScope="" ma:versionID="c7feb05b315f897a9a3ed6efb5a5ae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ACB910-284A-45D5-81A5-4F846252A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8EB990-71AF-41B2-AA30-62408F9DE0AE}">
  <ds:schemaRefs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9E4F0F7-3A71-428F-BC11-C8F16BD739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3996</Words>
  <Application>Microsoft Office PowerPoint</Application>
  <PresentationFormat>Apresentação na tela (4:3)</PresentationFormat>
  <Paragraphs>535</Paragraphs>
  <Slides>53</Slides>
  <Notes>1</Notes>
  <HiddenSlides>0</HiddenSlides>
  <MMClips>1</MMClips>
  <ScaleCrop>false</ScaleCrop>
  <HeadingPairs>
    <vt:vector size="8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9" baseType="lpstr">
      <vt:lpstr>Arial</vt:lpstr>
      <vt:lpstr>Arial Black</vt:lpstr>
      <vt:lpstr>Calibri</vt:lpstr>
      <vt:lpstr>Century</vt:lpstr>
      <vt:lpstr>FranklinGotTDemCon</vt:lpstr>
      <vt:lpstr>Impact</vt:lpstr>
      <vt:lpstr>MapInfo Cartographic</vt:lpstr>
      <vt:lpstr>Monotype Sorts</vt:lpstr>
      <vt:lpstr>Swis721 BlkEx BT</vt:lpstr>
      <vt:lpstr>Tahoma</vt:lpstr>
      <vt:lpstr>Times New Roman</vt:lpstr>
      <vt:lpstr>Verdana</vt:lpstr>
      <vt:lpstr>Webdings</vt:lpstr>
      <vt:lpstr>Wingdings</vt:lpstr>
      <vt:lpstr>Office Theme</vt:lpstr>
      <vt:lpstr>CorelDRAW X3 Graphic</vt:lpstr>
      <vt:lpstr>NR 10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Alicia Gonçales</dc:creator>
  <cp:lastModifiedBy>SSMA</cp:lastModifiedBy>
  <cp:revision>392</cp:revision>
  <cp:lastPrinted>2017-03-28T14:34:59Z</cp:lastPrinted>
  <dcterms:created xsi:type="dcterms:W3CDTF">2011-12-08T16:58:47Z</dcterms:created>
  <dcterms:modified xsi:type="dcterms:W3CDTF">2024-09-19T18:43:09Z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0x01010005D9CA679BA5EA4281C460FC49FEFAAE</vt:lpwstr>
  </property>
</Properties>
</file>